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sldIdLst>
    <p:sldId id="256" r:id="rId2"/>
    <p:sldId id="262" r:id="rId3"/>
    <p:sldId id="263" r:id="rId4"/>
    <p:sldId id="264" r:id="rId5"/>
    <p:sldId id="266" r:id="rId6"/>
    <p:sldId id="267" r:id="rId7"/>
    <p:sldId id="257" r:id="rId8"/>
    <p:sldId id="258" r:id="rId9"/>
    <p:sldId id="259" r:id="rId10"/>
    <p:sldId id="260" r:id="rId11"/>
    <p:sldId id="261" r:id="rId12"/>
    <p:sldId id="265" r:id="rId13"/>
    <p:sldId id="268" r:id="rId14"/>
    <p:sldId id="270" r:id="rId15"/>
    <p:sldId id="271" r:id="rId16"/>
    <p:sldId id="272" r:id="rId17"/>
    <p:sldId id="273" r:id="rId18"/>
    <p:sldId id="274" r:id="rId19"/>
    <p:sldId id="275" r:id="rId20"/>
    <p:sldId id="276" r:id="rId21"/>
    <p:sldId id="277" r:id="rId22"/>
    <p:sldId id="278" r:id="rId23"/>
    <p:sldId id="269"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39"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showGuides="1">
      <p:cViewPr varScale="1">
        <p:scale>
          <a:sx n="113" d="100"/>
          <a:sy n="113" d="100"/>
        </p:scale>
        <p:origin x="456" y="126"/>
      </p:cViewPr>
      <p:guideLst>
        <p:guide orient="horz" pos="3339"/>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microsoft.com/office/2015/10/relationships/revisionInfo" Target="revisionInfo.xml"/></Relationships>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tiff>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760934-544C-46DB-87C2-BC34C2C6BF35}" type="datetimeFigureOut">
              <a:rPr lang="en-CA" smtClean="0"/>
              <a:t>2017-09-13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F5A005-C49E-4482-B15F-0CF96D4F0359}" type="slidenum">
              <a:rPr lang="en-CA" smtClean="0"/>
              <a:t>‹#›</a:t>
            </a:fld>
            <a:endParaRPr lang="en-CA"/>
          </a:p>
        </p:txBody>
      </p:sp>
    </p:spTree>
    <p:extLst>
      <p:ext uri="{BB962C8B-B14F-4D97-AF65-F5344CB8AC3E}">
        <p14:creationId xmlns:p14="http://schemas.microsoft.com/office/powerpoint/2010/main" val="33397439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Qiime</a:t>
            </a:r>
            <a:r>
              <a:rPr lang="en-CA" dirty="0"/>
              <a:t>-CR = </a:t>
            </a:r>
            <a:r>
              <a:rPr lang="en-CA" dirty="0" err="1"/>
              <a:t>Qiime</a:t>
            </a:r>
            <a:r>
              <a:rPr lang="en-CA" dirty="0"/>
              <a:t> closed reference</a:t>
            </a:r>
          </a:p>
          <a:p>
            <a:r>
              <a:rPr lang="en-CA" dirty="0"/>
              <a:t>SS-UP = Strain Select UPARSE –Second Genome Proprietary software based on de novo clustering – gets down to strain classification</a:t>
            </a:r>
          </a:p>
          <a:p>
            <a:r>
              <a:rPr lang="en-CA" dirty="0"/>
              <a:t>RF = Random Forest</a:t>
            </a:r>
          </a:p>
        </p:txBody>
      </p:sp>
      <p:sp>
        <p:nvSpPr>
          <p:cNvPr id="4" name="Slide Number Placeholder 3"/>
          <p:cNvSpPr>
            <a:spLocks noGrp="1"/>
          </p:cNvSpPr>
          <p:nvPr>
            <p:ph type="sldNum" sz="quarter" idx="10"/>
          </p:nvPr>
        </p:nvSpPr>
        <p:spPr/>
        <p:txBody>
          <a:bodyPr/>
          <a:lstStyle/>
          <a:p>
            <a:fld id="{35F5A005-C49E-4482-B15F-0CF96D4F0359}" type="slidenum">
              <a:rPr lang="en-CA" smtClean="0"/>
              <a:t>2</a:t>
            </a:fld>
            <a:endParaRPr lang="en-CA"/>
          </a:p>
        </p:txBody>
      </p:sp>
    </p:spTree>
    <p:extLst>
      <p:ext uri="{BB962C8B-B14F-4D97-AF65-F5344CB8AC3E}">
        <p14:creationId xmlns:p14="http://schemas.microsoft.com/office/powerpoint/2010/main" val="18801364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ANOVA with Tukey post hoc - No correction for study effects but all data have been power transformed and z-score normalized</a:t>
            </a:r>
          </a:p>
          <a:p>
            <a:endParaRPr lang="en-CA" dirty="0"/>
          </a:p>
        </p:txBody>
      </p:sp>
      <p:sp>
        <p:nvSpPr>
          <p:cNvPr id="4" name="Slide Number Placeholder 3"/>
          <p:cNvSpPr>
            <a:spLocks noGrp="1"/>
          </p:cNvSpPr>
          <p:nvPr>
            <p:ph type="sldNum" sz="quarter" idx="10"/>
          </p:nvPr>
        </p:nvSpPr>
        <p:spPr/>
        <p:txBody>
          <a:bodyPr/>
          <a:lstStyle/>
          <a:p>
            <a:fld id="{35F5A005-C49E-4482-B15F-0CF96D4F0359}" type="slidenum">
              <a:rPr lang="en-CA" smtClean="0"/>
              <a:t>17</a:t>
            </a:fld>
            <a:endParaRPr lang="en-CA"/>
          </a:p>
        </p:txBody>
      </p:sp>
    </p:spTree>
    <p:extLst>
      <p:ext uri="{BB962C8B-B14F-4D97-AF65-F5344CB8AC3E}">
        <p14:creationId xmlns:p14="http://schemas.microsoft.com/office/powerpoint/2010/main" val="2328490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Using a linear mixed-effect model looking at control, adenoma, </a:t>
            </a:r>
            <a:r>
              <a:rPr lang="en-CA" dirty="0" err="1"/>
              <a:t>crc</a:t>
            </a:r>
            <a:r>
              <a:rPr lang="en-CA" dirty="0"/>
              <a:t> while correcting for study effects (is their a sustained increase/decrease)</a:t>
            </a:r>
          </a:p>
          <a:p>
            <a:endParaRPr lang="en-CA" dirty="0"/>
          </a:p>
        </p:txBody>
      </p:sp>
      <p:sp>
        <p:nvSpPr>
          <p:cNvPr id="4" name="Slide Number Placeholder 3"/>
          <p:cNvSpPr>
            <a:spLocks noGrp="1"/>
          </p:cNvSpPr>
          <p:nvPr>
            <p:ph type="sldNum" sz="quarter" idx="10"/>
          </p:nvPr>
        </p:nvSpPr>
        <p:spPr/>
        <p:txBody>
          <a:bodyPr/>
          <a:lstStyle/>
          <a:p>
            <a:fld id="{35F5A005-C49E-4482-B15F-0CF96D4F0359}" type="slidenum">
              <a:rPr lang="en-CA" smtClean="0"/>
              <a:t>18</a:t>
            </a:fld>
            <a:endParaRPr lang="en-CA"/>
          </a:p>
        </p:txBody>
      </p:sp>
    </p:spTree>
    <p:extLst>
      <p:ext uri="{BB962C8B-B14F-4D97-AF65-F5344CB8AC3E}">
        <p14:creationId xmlns:p14="http://schemas.microsoft.com/office/powerpoint/2010/main" val="144371549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Need to mention that it is based off of the median (high/low)</a:t>
            </a:r>
          </a:p>
        </p:txBody>
      </p:sp>
      <p:sp>
        <p:nvSpPr>
          <p:cNvPr id="4" name="Slide Number Placeholder 3"/>
          <p:cNvSpPr>
            <a:spLocks noGrp="1"/>
          </p:cNvSpPr>
          <p:nvPr>
            <p:ph type="sldNum" sz="quarter" idx="10"/>
          </p:nvPr>
        </p:nvSpPr>
        <p:spPr/>
        <p:txBody>
          <a:bodyPr/>
          <a:lstStyle/>
          <a:p>
            <a:fld id="{35F5A005-C49E-4482-B15F-0CF96D4F0359}" type="slidenum">
              <a:rPr lang="en-CA" smtClean="0"/>
              <a:t>20</a:t>
            </a:fld>
            <a:endParaRPr lang="en-CA"/>
          </a:p>
        </p:txBody>
      </p:sp>
    </p:spTree>
    <p:extLst>
      <p:ext uri="{BB962C8B-B14F-4D97-AF65-F5344CB8AC3E}">
        <p14:creationId xmlns:p14="http://schemas.microsoft.com/office/powerpoint/2010/main" val="35458369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1" i="0" kern="1200" dirty="0">
                <a:solidFill>
                  <a:schemeClr val="tx1"/>
                </a:solidFill>
                <a:effectLst/>
                <a:latin typeface="+mn-lt"/>
                <a:ea typeface="+mn-ea"/>
                <a:cs typeface="+mn-cs"/>
              </a:rPr>
              <a:t>Principal coordinates analysis depicting the relationship between microbial composition from different study cohorts and their phenotypes. Plot points indicate individual samples, shapes indicate disease status (colorectal adenoma (CRA), colorectal cancer (CRC)) and colours indicate various studies included in the meta-analysis (target gene and sequencing platform are also incorporated in the study acronym). Communities are compared using Bray-Curtis (A and C) dissimilarity and the </a:t>
            </a:r>
            <a:r>
              <a:rPr lang="en-CA" sz="1200" b="1" i="0" kern="1200" dirty="0" err="1">
                <a:solidFill>
                  <a:schemeClr val="tx1"/>
                </a:solidFill>
                <a:effectLst/>
                <a:latin typeface="+mn-lt"/>
                <a:ea typeface="+mn-ea"/>
                <a:cs typeface="+mn-cs"/>
              </a:rPr>
              <a:t>Jaccard</a:t>
            </a:r>
            <a:r>
              <a:rPr lang="en-CA" sz="1200" b="1" i="0" kern="1200" dirty="0">
                <a:solidFill>
                  <a:schemeClr val="tx1"/>
                </a:solidFill>
                <a:effectLst/>
                <a:latin typeface="+mn-lt"/>
                <a:ea typeface="+mn-ea"/>
                <a:cs typeface="+mn-cs"/>
              </a:rPr>
              <a:t> index (B and D). (A) and (B) The ordination on QIIME closed reference operational taxonomic unit abundance tables. Cohorts cluster tightly illustrating a strong study effect followed by the gene target region sequenced. (C), (D) Show the ordination on Strain Select, UPARSE bioinformatics pipeline (SS-UP) abundance tables. Although the study effect is strong, there is more discrimination in cases and controls (% variation explained) by the ordinations on SS-UP abundances for both the Bray-Curtis dissimilarity and </a:t>
            </a:r>
            <a:r>
              <a:rPr lang="en-CA" sz="1200" b="1" i="0" kern="1200" dirty="0" err="1">
                <a:solidFill>
                  <a:schemeClr val="tx1"/>
                </a:solidFill>
                <a:effectLst/>
                <a:latin typeface="+mn-lt"/>
                <a:ea typeface="+mn-ea"/>
                <a:cs typeface="+mn-cs"/>
              </a:rPr>
              <a:t>Jaccard</a:t>
            </a:r>
            <a:r>
              <a:rPr lang="en-CA" sz="1200" b="1" i="0" kern="1200" dirty="0">
                <a:solidFill>
                  <a:schemeClr val="tx1"/>
                </a:solidFill>
                <a:effectLst/>
                <a:latin typeface="+mn-lt"/>
                <a:ea typeface="+mn-ea"/>
                <a:cs typeface="+mn-cs"/>
              </a:rPr>
              <a:t> index.</a:t>
            </a:r>
            <a:endParaRPr lang="en-CA" dirty="0"/>
          </a:p>
        </p:txBody>
      </p:sp>
      <p:sp>
        <p:nvSpPr>
          <p:cNvPr id="4" name="Slide Number Placeholder 3"/>
          <p:cNvSpPr>
            <a:spLocks noGrp="1"/>
          </p:cNvSpPr>
          <p:nvPr>
            <p:ph type="sldNum" sz="quarter" idx="10"/>
          </p:nvPr>
        </p:nvSpPr>
        <p:spPr/>
        <p:txBody>
          <a:bodyPr/>
          <a:lstStyle/>
          <a:p>
            <a:fld id="{35F5A005-C49E-4482-B15F-0CF96D4F0359}" type="slidenum">
              <a:rPr lang="en-CA" smtClean="0"/>
              <a:t>3</a:t>
            </a:fld>
            <a:endParaRPr lang="en-CA"/>
          </a:p>
        </p:txBody>
      </p:sp>
    </p:spTree>
    <p:extLst>
      <p:ext uri="{BB962C8B-B14F-4D97-AF65-F5344CB8AC3E}">
        <p14:creationId xmlns:p14="http://schemas.microsoft.com/office/powerpoint/2010/main" val="35117304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sz="1200" b="1" i="0" kern="1200" dirty="0">
                <a:solidFill>
                  <a:schemeClr val="tx1"/>
                </a:solidFill>
                <a:effectLst/>
                <a:latin typeface="+mn-lt"/>
                <a:ea typeface="+mn-ea"/>
                <a:cs typeface="+mn-cs"/>
              </a:rPr>
              <a:t>Forest plot of selected Strain Select, UPARSE bioinformatics pipeline (SS-UP) (A) and QIIME-CR operational taxonomic units (OTUs) (B). The plots depict per-study and adjusted random effects model (REM) log</a:t>
            </a:r>
            <a:r>
              <a:rPr lang="en-CA" sz="1200" b="1" i="0" kern="1200" baseline="-25000" dirty="0">
                <a:solidFill>
                  <a:schemeClr val="tx1"/>
                </a:solidFill>
                <a:effectLst/>
                <a:latin typeface="+mn-lt"/>
                <a:ea typeface="+mn-ea"/>
                <a:cs typeface="+mn-cs"/>
              </a:rPr>
              <a:t>2</a:t>
            </a:r>
            <a:r>
              <a:rPr lang="en-CA" sz="1200" b="1" i="0" kern="1200" dirty="0">
                <a:solidFill>
                  <a:schemeClr val="tx1"/>
                </a:solidFill>
                <a:effectLst/>
                <a:latin typeface="+mn-lt"/>
                <a:ea typeface="+mn-ea"/>
                <a:cs typeface="+mn-cs"/>
              </a:rPr>
              <a:t>fold change across all studies for OTUs that were detected in ≥5 studies. All OTUs depicted here had an REM FDR&lt;0.1 and the commonly reported Fusobacterium included as well. The length of the error bar depicts the 95% CIs, and the size of point indicates the precision of the point estimate for individual studies (1/(95% CI upper bound – 95% CI lower bound). The RE model point size is fixed. Blank values indicate that sequences for that specific OTU were not detected in that particular study. Taxonomic identities presented in (A) are genus, species, strain (or OTU ID if strain is unclassified) for SS-UP and phylum, genus, species (or OTU ID if species in unclassified) sequence for QIIME-CR in (B). </a:t>
            </a:r>
            <a:r>
              <a:rPr lang="en-CA" sz="1200" b="1" i="0" kern="1200" dirty="0" err="1">
                <a:solidFill>
                  <a:schemeClr val="tx1"/>
                </a:solidFill>
                <a:effectLst/>
                <a:latin typeface="+mn-lt"/>
                <a:ea typeface="+mn-ea"/>
                <a:cs typeface="+mn-cs"/>
              </a:rPr>
              <a:t>LogFC</a:t>
            </a:r>
            <a:r>
              <a:rPr lang="en-CA" sz="1200" b="1" i="0" kern="1200" dirty="0">
                <a:solidFill>
                  <a:schemeClr val="tx1"/>
                </a:solidFill>
                <a:effectLst/>
                <a:latin typeface="+mn-lt"/>
                <a:ea typeface="+mn-ea"/>
                <a:cs typeface="+mn-cs"/>
              </a:rPr>
              <a:t>, log</a:t>
            </a:r>
            <a:r>
              <a:rPr lang="en-CA" sz="1200" b="1" i="0" kern="1200" baseline="-25000" dirty="0">
                <a:solidFill>
                  <a:schemeClr val="tx1"/>
                </a:solidFill>
                <a:effectLst/>
                <a:latin typeface="+mn-lt"/>
                <a:ea typeface="+mn-ea"/>
                <a:cs typeface="+mn-cs"/>
              </a:rPr>
              <a:t>2</a:t>
            </a:r>
            <a:r>
              <a:rPr lang="en-CA" sz="1200" b="1" i="0" kern="1200" dirty="0">
                <a:solidFill>
                  <a:schemeClr val="tx1"/>
                </a:solidFill>
                <a:effectLst/>
                <a:latin typeface="+mn-lt"/>
                <a:ea typeface="+mn-ea"/>
                <a:cs typeface="+mn-cs"/>
              </a:rPr>
              <a:t>fold change.</a:t>
            </a:r>
            <a:endParaRPr lang="en-CA" dirty="0"/>
          </a:p>
        </p:txBody>
      </p:sp>
      <p:sp>
        <p:nvSpPr>
          <p:cNvPr id="4" name="Slide Number Placeholder 3"/>
          <p:cNvSpPr>
            <a:spLocks noGrp="1"/>
          </p:cNvSpPr>
          <p:nvPr>
            <p:ph type="sldNum" sz="quarter" idx="10"/>
          </p:nvPr>
        </p:nvSpPr>
        <p:spPr/>
        <p:txBody>
          <a:bodyPr/>
          <a:lstStyle/>
          <a:p>
            <a:fld id="{35F5A005-C49E-4482-B15F-0CF96D4F0359}" type="slidenum">
              <a:rPr lang="en-CA" smtClean="0"/>
              <a:t>4</a:t>
            </a:fld>
            <a:endParaRPr lang="en-CA"/>
          </a:p>
        </p:txBody>
      </p:sp>
    </p:spTree>
    <p:extLst>
      <p:ext uri="{BB962C8B-B14F-4D97-AF65-F5344CB8AC3E}">
        <p14:creationId xmlns:p14="http://schemas.microsoft.com/office/powerpoint/2010/main" val="30897474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What larger picture would this meta analysis be a part of?</a:t>
            </a:r>
          </a:p>
        </p:txBody>
      </p:sp>
      <p:sp>
        <p:nvSpPr>
          <p:cNvPr id="4" name="Slide Number Placeholder 3"/>
          <p:cNvSpPr>
            <a:spLocks noGrp="1"/>
          </p:cNvSpPr>
          <p:nvPr>
            <p:ph type="sldNum" sz="quarter" idx="10"/>
          </p:nvPr>
        </p:nvSpPr>
        <p:spPr/>
        <p:txBody>
          <a:bodyPr/>
          <a:lstStyle/>
          <a:p>
            <a:fld id="{35F5A005-C49E-4482-B15F-0CF96D4F0359}" type="slidenum">
              <a:rPr lang="en-CA" smtClean="0"/>
              <a:t>6</a:t>
            </a:fld>
            <a:endParaRPr lang="en-CA"/>
          </a:p>
        </p:txBody>
      </p:sp>
    </p:spTree>
    <p:extLst>
      <p:ext uri="{BB962C8B-B14F-4D97-AF65-F5344CB8AC3E}">
        <p14:creationId xmlns:p14="http://schemas.microsoft.com/office/powerpoint/2010/main" val="24623753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 apologize in advance for all the tables….I haven’t got to the graphing yet</a:t>
            </a:r>
          </a:p>
        </p:txBody>
      </p:sp>
      <p:sp>
        <p:nvSpPr>
          <p:cNvPr id="4" name="Slide Number Placeholder 3"/>
          <p:cNvSpPr>
            <a:spLocks noGrp="1"/>
          </p:cNvSpPr>
          <p:nvPr>
            <p:ph type="sldNum" sz="quarter" idx="10"/>
          </p:nvPr>
        </p:nvSpPr>
        <p:spPr/>
        <p:txBody>
          <a:bodyPr/>
          <a:lstStyle/>
          <a:p>
            <a:fld id="{35F5A005-C49E-4482-B15F-0CF96D4F0359}" type="slidenum">
              <a:rPr lang="en-CA" smtClean="0"/>
              <a:t>12</a:t>
            </a:fld>
            <a:endParaRPr lang="en-CA"/>
          </a:p>
        </p:txBody>
      </p:sp>
    </p:spTree>
    <p:extLst>
      <p:ext uri="{BB962C8B-B14F-4D97-AF65-F5344CB8AC3E}">
        <p14:creationId xmlns:p14="http://schemas.microsoft.com/office/powerpoint/2010/main" val="29173878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err="1"/>
              <a:t>Ttest</a:t>
            </a:r>
            <a:r>
              <a:rPr lang="en-CA" dirty="0"/>
              <a:t> - No correction for study effects but all data have been power transformed and z-score normalized</a:t>
            </a:r>
          </a:p>
        </p:txBody>
      </p:sp>
      <p:sp>
        <p:nvSpPr>
          <p:cNvPr id="4" name="Slide Number Placeholder 3"/>
          <p:cNvSpPr>
            <a:spLocks noGrp="1"/>
          </p:cNvSpPr>
          <p:nvPr>
            <p:ph type="sldNum" sz="quarter" idx="10"/>
          </p:nvPr>
        </p:nvSpPr>
        <p:spPr/>
        <p:txBody>
          <a:bodyPr/>
          <a:lstStyle/>
          <a:p>
            <a:fld id="{35F5A005-C49E-4482-B15F-0CF96D4F0359}" type="slidenum">
              <a:rPr lang="en-CA" smtClean="0"/>
              <a:t>13</a:t>
            </a:fld>
            <a:endParaRPr lang="en-CA"/>
          </a:p>
        </p:txBody>
      </p:sp>
    </p:spTree>
    <p:extLst>
      <p:ext uri="{BB962C8B-B14F-4D97-AF65-F5344CB8AC3E}">
        <p14:creationId xmlns:p14="http://schemas.microsoft.com/office/powerpoint/2010/main" val="599205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ANOVA with Tukey post hoc - No correction for study effects but all data have been power transformed and z-score normalized</a:t>
            </a:r>
          </a:p>
          <a:p>
            <a:endParaRPr lang="en-CA" dirty="0"/>
          </a:p>
        </p:txBody>
      </p:sp>
      <p:sp>
        <p:nvSpPr>
          <p:cNvPr id="4" name="Slide Number Placeholder 3"/>
          <p:cNvSpPr>
            <a:spLocks noGrp="1"/>
          </p:cNvSpPr>
          <p:nvPr>
            <p:ph type="sldNum" sz="quarter" idx="10"/>
          </p:nvPr>
        </p:nvSpPr>
        <p:spPr/>
        <p:txBody>
          <a:bodyPr/>
          <a:lstStyle/>
          <a:p>
            <a:fld id="{35F5A005-C49E-4482-B15F-0CF96D4F0359}" type="slidenum">
              <a:rPr lang="en-CA" smtClean="0"/>
              <a:t>14</a:t>
            </a:fld>
            <a:endParaRPr lang="en-CA"/>
          </a:p>
        </p:txBody>
      </p:sp>
    </p:spTree>
    <p:extLst>
      <p:ext uri="{BB962C8B-B14F-4D97-AF65-F5344CB8AC3E}">
        <p14:creationId xmlns:p14="http://schemas.microsoft.com/office/powerpoint/2010/main" val="18042894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Using a linear mixed-effect model looking at control, adenoma, </a:t>
            </a:r>
            <a:r>
              <a:rPr lang="en-CA" dirty="0" err="1"/>
              <a:t>crc</a:t>
            </a:r>
            <a:r>
              <a:rPr lang="en-CA" dirty="0"/>
              <a:t> while correcting for study effects (is their a sustained increase/decrease)</a:t>
            </a:r>
          </a:p>
        </p:txBody>
      </p:sp>
      <p:sp>
        <p:nvSpPr>
          <p:cNvPr id="4" name="Slide Number Placeholder 3"/>
          <p:cNvSpPr>
            <a:spLocks noGrp="1"/>
          </p:cNvSpPr>
          <p:nvPr>
            <p:ph type="sldNum" sz="quarter" idx="10"/>
          </p:nvPr>
        </p:nvSpPr>
        <p:spPr/>
        <p:txBody>
          <a:bodyPr/>
          <a:lstStyle/>
          <a:p>
            <a:fld id="{35F5A005-C49E-4482-B15F-0CF96D4F0359}" type="slidenum">
              <a:rPr lang="en-CA" smtClean="0"/>
              <a:t>15</a:t>
            </a:fld>
            <a:endParaRPr lang="en-CA"/>
          </a:p>
        </p:txBody>
      </p:sp>
    </p:spTree>
    <p:extLst>
      <p:ext uri="{BB962C8B-B14F-4D97-AF65-F5344CB8AC3E}">
        <p14:creationId xmlns:p14="http://schemas.microsoft.com/office/powerpoint/2010/main" val="2224088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Need to explain matched and unmatched (what happens during the sequence processing)</a:t>
            </a:r>
          </a:p>
        </p:txBody>
      </p:sp>
      <p:sp>
        <p:nvSpPr>
          <p:cNvPr id="4" name="Slide Number Placeholder 3"/>
          <p:cNvSpPr>
            <a:spLocks noGrp="1"/>
          </p:cNvSpPr>
          <p:nvPr>
            <p:ph type="sldNum" sz="quarter" idx="10"/>
          </p:nvPr>
        </p:nvSpPr>
        <p:spPr/>
        <p:txBody>
          <a:bodyPr/>
          <a:lstStyle/>
          <a:p>
            <a:fld id="{35F5A005-C49E-4482-B15F-0CF96D4F0359}" type="slidenum">
              <a:rPr lang="en-CA" smtClean="0"/>
              <a:t>16</a:t>
            </a:fld>
            <a:endParaRPr lang="en-CA"/>
          </a:p>
        </p:txBody>
      </p:sp>
    </p:spTree>
    <p:extLst>
      <p:ext uri="{BB962C8B-B14F-4D97-AF65-F5344CB8AC3E}">
        <p14:creationId xmlns:p14="http://schemas.microsoft.com/office/powerpoint/2010/main" val="1634876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187E74-00DB-4332-9367-49621CE7A3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271BD146-B717-43B1-A2EE-87AE7E727FC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DC303220-2A94-4EA2-A59F-B7A50D5DAADD}"/>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6479BCF2-0E10-4A81-BD6E-AEC867BED0E0}"/>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15CEE231-13AF-49E8-93AF-250C0ABD4979}"/>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15100278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8A38AB-196F-4F2D-ABDA-63C5527A58E5}"/>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18C7216-560B-4354-92F5-20C181D03B3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606B6B86-30A6-4C4D-9F05-FB59CB02098E}"/>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0AA3295B-763A-4ACA-BF02-2ABC180C02C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405403D-AE9E-4A30-9231-D06E0671B77D}"/>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2336982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A48205A-4171-42E8-A1E6-992249CA46D9}"/>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273E0E54-E165-4D4A-89F2-9E5B53DF477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BA2D257-C931-4124-87B8-1F5447E3C7A2}"/>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8B8297B7-D29E-4F56-AF8A-50566B49E98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90F0589-C303-409B-A5BC-76D9C80DC45D}"/>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39199000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3DD50-6731-42E9-BFA6-89472F4425AC}"/>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1F0EB3B2-3F97-4442-99E7-989C139557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8359238B-D96D-47E8-81CD-648AF4C8F16B}"/>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1BB24E36-6484-4A5F-8C80-FB2B669FCA6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A9B7D8F4-53D4-4AED-817A-8557C6E616B7}"/>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1903317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D05B03-4E43-4D53-AC87-A32FAA1EC2A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97124273-4BA4-48E2-8FDB-35BD8D2F83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DDD247FA-3DB6-45F4-B70E-D2E2CEB686CB}"/>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8C7DBA25-1A88-449C-9722-B8F97ABA81BC}"/>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8D65F126-85A7-436E-9133-D27B5F5D977C}"/>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4244684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38D154-8273-4FB4-8FF5-13A572428ED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2A91047C-6E6E-4E8E-BE25-042FA19FF5D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272AF799-0B1D-44B7-9929-C2DCE7AC757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F815CC1-5E46-4C50-B9EF-27F2D243056B}"/>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6" name="Footer Placeholder 5">
            <a:extLst>
              <a:ext uri="{FF2B5EF4-FFF2-40B4-BE49-F238E27FC236}">
                <a16:creationId xmlns:a16="http://schemas.microsoft.com/office/drawing/2014/main" id="{E1CCACAA-25F5-40B8-83A7-8ACF8865EA86}"/>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756174A-AABC-4AC8-A80E-C36442B8F7C4}"/>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226113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BF506-A250-4795-94EA-49654C3DE0B2}"/>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3361AB00-FE70-4F96-A6DF-096C032FAF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506BE6A-7C83-4310-B7D4-913578FB826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AF3E14BB-368B-4017-8E20-4A919F767E5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29AC2BA1-4505-4A2C-BC95-30D97CC5B8E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4FF02522-8555-4C4F-B4E1-5067F9D4FEC5}"/>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8" name="Footer Placeholder 7">
            <a:extLst>
              <a:ext uri="{FF2B5EF4-FFF2-40B4-BE49-F238E27FC236}">
                <a16:creationId xmlns:a16="http://schemas.microsoft.com/office/drawing/2014/main" id="{CA83CBBE-3CC1-43E8-A30C-186D6AE0D9FD}"/>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09B3A797-7D9A-4BB5-AF41-EBBD30A89CCC}"/>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8443447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F0ABBE-28F0-4EFE-84FE-FA29F9F6913D}"/>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C96FD7BC-B476-4B68-AD8E-561653BC8104}"/>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4" name="Footer Placeholder 3">
            <a:extLst>
              <a:ext uri="{FF2B5EF4-FFF2-40B4-BE49-F238E27FC236}">
                <a16:creationId xmlns:a16="http://schemas.microsoft.com/office/drawing/2014/main" id="{DCD6FFA5-9B00-42D2-B2F7-FA77F3A5992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52F845B0-F55F-4070-AE4E-C31C258844BC}"/>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37477305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0F4BD40-64BC-497F-B7A6-6F0BBB1C3208}"/>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3" name="Footer Placeholder 2">
            <a:extLst>
              <a:ext uri="{FF2B5EF4-FFF2-40B4-BE49-F238E27FC236}">
                <a16:creationId xmlns:a16="http://schemas.microsoft.com/office/drawing/2014/main" id="{27B3A86C-750B-44F7-9C74-EEB2BA290EFC}"/>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F1BC160E-2AAF-4691-98F0-0C02CB4FD47A}"/>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1165784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C2887D-00E7-49B6-ABA5-89B502D47D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E88C57D5-384C-46EE-B18F-4C5B0FF1D2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58552B8-9777-4B93-8BB9-244461DFE1C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DED9913-E542-41E7-9361-D8914006AE46}"/>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6" name="Footer Placeholder 5">
            <a:extLst>
              <a:ext uri="{FF2B5EF4-FFF2-40B4-BE49-F238E27FC236}">
                <a16:creationId xmlns:a16="http://schemas.microsoft.com/office/drawing/2014/main" id="{4A6B4B01-B05A-42ED-8F63-CFCC4916C19C}"/>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487AB6B-6D2B-48D0-8C1F-0EDD43999262}"/>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1600786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4C616-3E4A-4121-8E26-0E13021F304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560E4775-524E-443A-92C4-424299DCAB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A8DD859C-685D-4685-98D7-EB7819AD33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C5DBC2-94A2-45B7-8D1D-993A2FAA3927}"/>
              </a:ext>
            </a:extLst>
          </p:cNvPr>
          <p:cNvSpPr>
            <a:spLocks noGrp="1"/>
          </p:cNvSpPr>
          <p:nvPr>
            <p:ph type="dt" sz="half" idx="10"/>
          </p:nvPr>
        </p:nvSpPr>
        <p:spPr/>
        <p:txBody>
          <a:bodyPr/>
          <a:lstStyle/>
          <a:p>
            <a:fld id="{A9CE9AF0-AEC6-41E4-9D04-A09C98DAD1A8}" type="datetimeFigureOut">
              <a:rPr lang="en-CA" smtClean="0"/>
              <a:t>2017-09-13</a:t>
            </a:fld>
            <a:endParaRPr lang="en-CA"/>
          </a:p>
        </p:txBody>
      </p:sp>
      <p:sp>
        <p:nvSpPr>
          <p:cNvPr id="6" name="Footer Placeholder 5">
            <a:extLst>
              <a:ext uri="{FF2B5EF4-FFF2-40B4-BE49-F238E27FC236}">
                <a16:creationId xmlns:a16="http://schemas.microsoft.com/office/drawing/2014/main" id="{4A253ECF-4576-48CD-B225-8B982394A18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8ED4F7B-0328-420E-BF86-9976FBAD9AFF}"/>
              </a:ext>
            </a:extLst>
          </p:cNvPr>
          <p:cNvSpPr>
            <a:spLocks noGrp="1"/>
          </p:cNvSpPr>
          <p:nvPr>
            <p:ph type="sldNum" sz="quarter" idx="12"/>
          </p:nvPr>
        </p:nvSpPr>
        <p:spPr/>
        <p:txBody>
          <a:bodyPr/>
          <a:lstStyle/>
          <a:p>
            <a:fld id="{085FA7F8-4854-4C53-BAD8-A5C500A64D1B}" type="slidenum">
              <a:rPr lang="en-CA" smtClean="0"/>
              <a:t>‹#›</a:t>
            </a:fld>
            <a:endParaRPr lang="en-CA"/>
          </a:p>
        </p:txBody>
      </p:sp>
    </p:spTree>
    <p:extLst>
      <p:ext uri="{BB962C8B-B14F-4D97-AF65-F5344CB8AC3E}">
        <p14:creationId xmlns:p14="http://schemas.microsoft.com/office/powerpoint/2010/main" val="1321194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01DECD9-7990-43D5-8E3C-3B7040FD229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708EBCF-F3D4-4FE6-9BAE-AF6EC1949B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2660A761-1888-41AD-B9D9-C91D8013C15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CE9AF0-AEC6-41E4-9D04-A09C98DAD1A8}" type="datetimeFigureOut">
              <a:rPr lang="en-CA" smtClean="0"/>
              <a:t>2017-09-13</a:t>
            </a:fld>
            <a:endParaRPr lang="en-CA"/>
          </a:p>
        </p:txBody>
      </p:sp>
      <p:sp>
        <p:nvSpPr>
          <p:cNvPr id="5" name="Footer Placeholder 4">
            <a:extLst>
              <a:ext uri="{FF2B5EF4-FFF2-40B4-BE49-F238E27FC236}">
                <a16:creationId xmlns:a16="http://schemas.microsoft.com/office/drawing/2014/main" id="{6949E303-B2F2-4912-AE29-E833DFD0CCD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86F51AC8-9395-41EB-AB9D-E697A8A1C4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5FA7F8-4854-4C53-BAD8-A5C500A64D1B}" type="slidenum">
              <a:rPr lang="en-CA" smtClean="0"/>
              <a:t>‹#›</a:t>
            </a:fld>
            <a:endParaRPr lang="en-CA"/>
          </a:p>
        </p:txBody>
      </p:sp>
    </p:spTree>
    <p:extLst>
      <p:ext uri="{BB962C8B-B14F-4D97-AF65-F5344CB8AC3E}">
        <p14:creationId xmlns:p14="http://schemas.microsoft.com/office/powerpoint/2010/main" val="12271339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11.png"/><Relationship Id="rId18" Type="http://schemas.microsoft.com/office/2007/relationships/hdphoto" Target="../media/hdphoto8.wdp"/><Relationship Id="rId26" Type="http://schemas.microsoft.com/office/2007/relationships/hdphoto" Target="../media/hdphoto12.wdp"/><Relationship Id="rId3" Type="http://schemas.openxmlformats.org/officeDocument/2006/relationships/image" Target="../media/image6.png"/><Relationship Id="rId21" Type="http://schemas.openxmlformats.org/officeDocument/2006/relationships/image" Target="../media/image15.png"/><Relationship Id="rId7" Type="http://schemas.openxmlformats.org/officeDocument/2006/relationships/image" Target="../media/image8.png"/><Relationship Id="rId12" Type="http://schemas.microsoft.com/office/2007/relationships/hdphoto" Target="../media/hdphoto5.wdp"/><Relationship Id="rId17" Type="http://schemas.openxmlformats.org/officeDocument/2006/relationships/image" Target="../media/image13.png"/><Relationship Id="rId25" Type="http://schemas.openxmlformats.org/officeDocument/2006/relationships/image" Target="../media/image17.png"/><Relationship Id="rId2" Type="http://schemas.openxmlformats.org/officeDocument/2006/relationships/image" Target="../media/image4.png"/><Relationship Id="rId16" Type="http://schemas.microsoft.com/office/2007/relationships/hdphoto" Target="../media/hdphoto7.wdp"/><Relationship Id="rId20" Type="http://schemas.microsoft.com/office/2007/relationships/hdphoto" Target="../media/hdphoto9.wdp"/><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10.png"/><Relationship Id="rId24" Type="http://schemas.microsoft.com/office/2007/relationships/hdphoto" Target="../media/hdphoto11.wdp"/><Relationship Id="rId5" Type="http://schemas.openxmlformats.org/officeDocument/2006/relationships/image" Target="../media/image7.png"/><Relationship Id="rId15" Type="http://schemas.openxmlformats.org/officeDocument/2006/relationships/image" Target="../media/image12.png"/><Relationship Id="rId23" Type="http://schemas.openxmlformats.org/officeDocument/2006/relationships/image" Target="../media/image16.png"/><Relationship Id="rId10" Type="http://schemas.microsoft.com/office/2007/relationships/hdphoto" Target="../media/hdphoto4.wdp"/><Relationship Id="rId19" Type="http://schemas.openxmlformats.org/officeDocument/2006/relationships/image" Target="../media/image14.png"/><Relationship Id="rId4" Type="http://schemas.microsoft.com/office/2007/relationships/hdphoto" Target="../media/hdphoto1.wdp"/><Relationship Id="rId9" Type="http://schemas.openxmlformats.org/officeDocument/2006/relationships/image" Target="../media/image9.png"/><Relationship Id="rId14" Type="http://schemas.microsoft.com/office/2007/relationships/hdphoto" Target="../media/hdphoto6.wdp"/><Relationship Id="rId22" Type="http://schemas.microsoft.com/office/2007/relationships/hdphoto" Target="../media/hdphoto10.wdp"/></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hdphoto" Target="../media/hdphoto5.wdp"/><Relationship Id="rId18" Type="http://schemas.openxmlformats.org/officeDocument/2006/relationships/image" Target="../media/image13.png"/><Relationship Id="rId26" Type="http://schemas.openxmlformats.org/officeDocument/2006/relationships/image" Target="../media/image17.png"/><Relationship Id="rId3" Type="http://schemas.openxmlformats.org/officeDocument/2006/relationships/image" Target="../media/image5.png"/><Relationship Id="rId21" Type="http://schemas.microsoft.com/office/2007/relationships/hdphoto" Target="../media/hdphoto9.wdp"/><Relationship Id="rId7" Type="http://schemas.microsoft.com/office/2007/relationships/hdphoto" Target="../media/hdphoto2.wdp"/><Relationship Id="rId12" Type="http://schemas.openxmlformats.org/officeDocument/2006/relationships/image" Target="../media/image10.png"/><Relationship Id="rId17" Type="http://schemas.microsoft.com/office/2007/relationships/hdphoto" Target="../media/hdphoto7.wdp"/><Relationship Id="rId25" Type="http://schemas.microsoft.com/office/2007/relationships/hdphoto" Target="../media/hdphoto11.wdp"/><Relationship Id="rId2" Type="http://schemas.openxmlformats.org/officeDocument/2006/relationships/image" Target="../media/image4.png"/><Relationship Id="rId16" Type="http://schemas.openxmlformats.org/officeDocument/2006/relationships/image" Target="../media/image12.png"/><Relationship Id="rId20" Type="http://schemas.openxmlformats.org/officeDocument/2006/relationships/image" Target="../media/image14.png"/><Relationship Id="rId29"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7.png"/><Relationship Id="rId11" Type="http://schemas.microsoft.com/office/2007/relationships/hdphoto" Target="../media/hdphoto4.wdp"/><Relationship Id="rId24" Type="http://schemas.openxmlformats.org/officeDocument/2006/relationships/image" Target="../media/image16.png"/><Relationship Id="rId5" Type="http://schemas.microsoft.com/office/2007/relationships/hdphoto" Target="../media/hdphoto1.wdp"/><Relationship Id="rId15" Type="http://schemas.microsoft.com/office/2007/relationships/hdphoto" Target="../media/hdphoto6.wdp"/><Relationship Id="rId23" Type="http://schemas.microsoft.com/office/2007/relationships/hdphoto" Target="../media/hdphoto10.wdp"/><Relationship Id="rId28" Type="http://schemas.openxmlformats.org/officeDocument/2006/relationships/image" Target="../media/image18.png"/><Relationship Id="rId10" Type="http://schemas.openxmlformats.org/officeDocument/2006/relationships/image" Target="../media/image9.png"/><Relationship Id="rId19" Type="http://schemas.microsoft.com/office/2007/relationships/hdphoto" Target="../media/hdphoto8.wdp"/><Relationship Id="rId4" Type="http://schemas.openxmlformats.org/officeDocument/2006/relationships/image" Target="../media/image6.png"/><Relationship Id="rId9" Type="http://schemas.microsoft.com/office/2007/relationships/hdphoto" Target="../media/hdphoto3.wdp"/><Relationship Id="rId14" Type="http://schemas.openxmlformats.org/officeDocument/2006/relationships/image" Target="../media/image11.png"/><Relationship Id="rId22" Type="http://schemas.openxmlformats.org/officeDocument/2006/relationships/image" Target="../media/image15.png"/><Relationship Id="rId27" Type="http://schemas.microsoft.com/office/2007/relationships/hdphoto" Target="../media/hdphoto12.wdp"/><Relationship Id="rId30"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microsoft.com/office/2007/relationships/hdphoto" Target="../media/hdphoto13.wdp"/><Relationship Id="rId2" Type="http://schemas.openxmlformats.org/officeDocument/2006/relationships/image" Target="../media/image21.png"/><Relationship Id="rId1" Type="http://schemas.openxmlformats.org/officeDocument/2006/relationships/slideLayout" Target="../slideLayouts/slideLayout2.xml"/><Relationship Id="rId5" Type="http://schemas.microsoft.com/office/2007/relationships/hdphoto" Target="../media/hdphoto14.wdp"/><Relationship Id="rId4" Type="http://schemas.openxmlformats.org/officeDocument/2006/relationships/image" Target="../media/image22.png"/></Relationships>
</file>

<file path=ppt/slides/_rels/slide9.xml.rels><?xml version="1.0" encoding="UTF-8" standalone="yes"?>
<Relationships xmlns="http://schemas.openxmlformats.org/package/2006/relationships"><Relationship Id="rId8" Type="http://schemas.microsoft.com/office/2007/relationships/hdphoto" Target="../media/hdphoto3.wdp"/><Relationship Id="rId13" Type="http://schemas.openxmlformats.org/officeDocument/2006/relationships/image" Target="../media/image11.png"/><Relationship Id="rId18" Type="http://schemas.microsoft.com/office/2007/relationships/hdphoto" Target="../media/hdphoto8.wdp"/><Relationship Id="rId26" Type="http://schemas.microsoft.com/office/2007/relationships/hdphoto" Target="../media/hdphoto12.wdp"/><Relationship Id="rId3" Type="http://schemas.openxmlformats.org/officeDocument/2006/relationships/image" Target="../media/image6.png"/><Relationship Id="rId21" Type="http://schemas.openxmlformats.org/officeDocument/2006/relationships/image" Target="../media/image15.png"/><Relationship Id="rId7" Type="http://schemas.openxmlformats.org/officeDocument/2006/relationships/image" Target="../media/image8.png"/><Relationship Id="rId12" Type="http://schemas.microsoft.com/office/2007/relationships/hdphoto" Target="../media/hdphoto5.wdp"/><Relationship Id="rId17" Type="http://schemas.openxmlformats.org/officeDocument/2006/relationships/image" Target="../media/image13.png"/><Relationship Id="rId25" Type="http://schemas.openxmlformats.org/officeDocument/2006/relationships/image" Target="../media/image17.png"/><Relationship Id="rId2" Type="http://schemas.openxmlformats.org/officeDocument/2006/relationships/image" Target="../media/image4.png"/><Relationship Id="rId16" Type="http://schemas.microsoft.com/office/2007/relationships/hdphoto" Target="../media/hdphoto7.wdp"/><Relationship Id="rId20" Type="http://schemas.microsoft.com/office/2007/relationships/hdphoto" Target="../media/hdphoto9.wdp"/><Relationship Id="rId1" Type="http://schemas.openxmlformats.org/officeDocument/2006/relationships/slideLayout" Target="../slideLayouts/slideLayout2.xml"/><Relationship Id="rId6" Type="http://schemas.microsoft.com/office/2007/relationships/hdphoto" Target="../media/hdphoto2.wdp"/><Relationship Id="rId11" Type="http://schemas.openxmlformats.org/officeDocument/2006/relationships/image" Target="../media/image10.png"/><Relationship Id="rId24" Type="http://schemas.microsoft.com/office/2007/relationships/hdphoto" Target="../media/hdphoto11.wdp"/><Relationship Id="rId5" Type="http://schemas.openxmlformats.org/officeDocument/2006/relationships/image" Target="../media/image7.png"/><Relationship Id="rId15" Type="http://schemas.openxmlformats.org/officeDocument/2006/relationships/image" Target="../media/image12.png"/><Relationship Id="rId23" Type="http://schemas.openxmlformats.org/officeDocument/2006/relationships/image" Target="../media/image16.png"/><Relationship Id="rId10" Type="http://schemas.microsoft.com/office/2007/relationships/hdphoto" Target="../media/hdphoto4.wdp"/><Relationship Id="rId19" Type="http://schemas.openxmlformats.org/officeDocument/2006/relationships/image" Target="../media/image14.png"/><Relationship Id="rId4" Type="http://schemas.microsoft.com/office/2007/relationships/hdphoto" Target="../media/hdphoto1.wdp"/><Relationship Id="rId9" Type="http://schemas.openxmlformats.org/officeDocument/2006/relationships/image" Target="../media/image9.png"/><Relationship Id="rId14" Type="http://schemas.microsoft.com/office/2007/relationships/hdphoto" Target="../media/hdphoto6.wdp"/><Relationship Id="rId22" Type="http://schemas.microsoft.com/office/2007/relationships/hdphoto" Target="../media/hdphoto10.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0DC17-456A-46DD-BA95-EC9297BFC082}"/>
              </a:ext>
            </a:extLst>
          </p:cNvPr>
          <p:cNvSpPr>
            <a:spLocks noGrp="1"/>
          </p:cNvSpPr>
          <p:nvPr>
            <p:ph type="ctrTitle"/>
          </p:nvPr>
        </p:nvSpPr>
        <p:spPr/>
        <p:txBody>
          <a:bodyPr/>
          <a:lstStyle/>
          <a:p>
            <a:r>
              <a:rPr lang="en-CA" dirty="0"/>
              <a:t>Colorectal Cancer and the Microbiota Meta-analysis</a:t>
            </a:r>
          </a:p>
        </p:txBody>
      </p:sp>
      <p:sp>
        <p:nvSpPr>
          <p:cNvPr id="3" name="Subtitle 2">
            <a:extLst>
              <a:ext uri="{FF2B5EF4-FFF2-40B4-BE49-F238E27FC236}">
                <a16:creationId xmlns:a16="http://schemas.microsoft.com/office/drawing/2014/main" id="{5B19E45B-9388-4819-ABC9-F7D506E764E0}"/>
              </a:ext>
            </a:extLst>
          </p:cNvPr>
          <p:cNvSpPr>
            <a:spLocks noGrp="1"/>
          </p:cNvSpPr>
          <p:nvPr>
            <p:ph type="subTitle" idx="1"/>
          </p:nvPr>
        </p:nvSpPr>
        <p:spPr/>
        <p:txBody>
          <a:bodyPr/>
          <a:lstStyle/>
          <a:p>
            <a:r>
              <a:rPr lang="en-CA" dirty="0"/>
              <a:t>Marc Sze</a:t>
            </a:r>
          </a:p>
          <a:p>
            <a:r>
              <a:rPr lang="en-CA" dirty="0"/>
              <a:t>September 14</a:t>
            </a:r>
            <a:r>
              <a:rPr lang="en-CA" baseline="30000" dirty="0"/>
              <a:t>th</a:t>
            </a:r>
            <a:r>
              <a:rPr lang="en-CA" dirty="0"/>
              <a:t>, 2017</a:t>
            </a:r>
          </a:p>
        </p:txBody>
      </p:sp>
    </p:spTree>
    <p:extLst>
      <p:ext uri="{BB962C8B-B14F-4D97-AF65-F5344CB8AC3E}">
        <p14:creationId xmlns:p14="http://schemas.microsoft.com/office/powerpoint/2010/main" val="29982819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37390A75-D126-494C-8FD2-761A63D50B6D}"/>
              </a:ext>
            </a:extLst>
          </p:cNvPr>
          <p:cNvSpPr>
            <a:spLocks noGrp="1"/>
          </p:cNvSpPr>
          <p:nvPr>
            <p:ph type="title"/>
          </p:nvPr>
        </p:nvSpPr>
        <p:spPr>
          <a:xfrm>
            <a:off x="0" y="0"/>
            <a:ext cx="12192000" cy="810532"/>
          </a:xfrm>
        </p:spPr>
        <p:txBody>
          <a:bodyPr>
            <a:normAutofit/>
          </a:bodyPr>
          <a:lstStyle/>
          <a:p>
            <a:r>
              <a:rPr lang="en-CA" dirty="0"/>
              <a:t>Support for rift: adenoma and advanced adenoma</a:t>
            </a:r>
          </a:p>
        </p:txBody>
      </p:sp>
      <p:pic>
        <p:nvPicPr>
          <p:cNvPr id="7" name="Picture 6">
            <a:extLst>
              <a:ext uri="{FF2B5EF4-FFF2-40B4-BE49-F238E27FC236}">
                <a16:creationId xmlns:a16="http://schemas.microsoft.com/office/drawing/2014/main" id="{60B3DBA9-E298-4064-9781-707971398620}"/>
              </a:ext>
            </a:extLst>
          </p:cNvPr>
          <p:cNvPicPr>
            <a:picLocks noChangeAspect="1"/>
          </p:cNvPicPr>
          <p:nvPr/>
        </p:nvPicPr>
        <p:blipFill rotWithShape="1">
          <a:blip r:embed="rId2">
            <a:extLst>
              <a:ext uri="{28A0092B-C50C-407E-A947-70E740481C1C}">
                <a14:useLocalDpi xmlns:a14="http://schemas.microsoft.com/office/drawing/2010/main" val="0"/>
              </a:ext>
            </a:extLst>
          </a:blip>
          <a:srcRect r="65902" b="61482"/>
          <a:stretch/>
        </p:blipFill>
        <p:spPr>
          <a:xfrm>
            <a:off x="186534" y="850369"/>
            <a:ext cx="5909466" cy="4450294"/>
          </a:xfrm>
          <a:prstGeom prst="rect">
            <a:avLst/>
          </a:prstGeom>
        </p:spPr>
      </p:pic>
      <p:pic>
        <p:nvPicPr>
          <p:cNvPr id="8" name="Picture 7">
            <a:extLst>
              <a:ext uri="{FF2B5EF4-FFF2-40B4-BE49-F238E27FC236}">
                <a16:creationId xmlns:a16="http://schemas.microsoft.com/office/drawing/2014/main" id="{4080CED8-4DA8-42E3-9BBF-609F9FA16B14}"/>
              </a:ext>
            </a:extLst>
          </p:cNvPr>
          <p:cNvPicPr>
            <a:picLocks noChangeAspect="1"/>
          </p:cNvPicPr>
          <p:nvPr/>
        </p:nvPicPr>
        <p:blipFill rotWithShape="1">
          <a:blip r:embed="rId2">
            <a:extLst>
              <a:ext uri="{28A0092B-C50C-407E-A947-70E740481C1C}">
                <a14:useLocalDpi xmlns:a14="http://schemas.microsoft.com/office/drawing/2010/main" val="0"/>
              </a:ext>
            </a:extLst>
          </a:blip>
          <a:srcRect l="34098" r="32826" b="61482"/>
          <a:stretch/>
        </p:blipFill>
        <p:spPr>
          <a:xfrm>
            <a:off x="6096000" y="850369"/>
            <a:ext cx="5732206" cy="4450294"/>
          </a:xfrm>
          <a:prstGeom prst="rect">
            <a:avLst/>
          </a:prstGeom>
        </p:spPr>
      </p:pic>
      <p:pic>
        <p:nvPicPr>
          <p:cNvPr id="10" name="Picture 9">
            <a:extLst>
              <a:ext uri="{FF2B5EF4-FFF2-40B4-BE49-F238E27FC236}">
                <a16:creationId xmlns:a16="http://schemas.microsoft.com/office/drawing/2014/main" id="{7F936E5C-B986-4E4D-B63F-2E4A46EEE399}"/>
              </a:ext>
            </a:extLst>
          </p:cNvPr>
          <p:cNvPicPr>
            <a:picLocks noChangeAspect="1"/>
          </p:cNvPicPr>
          <p:nvPr/>
        </p:nvPicPr>
        <p:blipFill rotWithShape="1">
          <a:blip r:embed="rId2">
            <a:extLst>
              <a:ext uri="{28A0092B-C50C-407E-A947-70E740481C1C}">
                <a14:useLocalDpi xmlns:a14="http://schemas.microsoft.com/office/drawing/2010/main" val="0"/>
              </a:ext>
            </a:extLst>
          </a:blip>
          <a:srcRect l="12053" t="93636" r="64512"/>
          <a:stretch/>
        </p:blipFill>
        <p:spPr>
          <a:xfrm>
            <a:off x="2236016" y="5300663"/>
            <a:ext cx="4110858" cy="644238"/>
          </a:xfrm>
          <a:prstGeom prst="rect">
            <a:avLst/>
          </a:prstGeom>
        </p:spPr>
      </p:pic>
      <p:pic>
        <p:nvPicPr>
          <p:cNvPr id="11" name="Picture 10">
            <a:extLst>
              <a:ext uri="{FF2B5EF4-FFF2-40B4-BE49-F238E27FC236}">
                <a16:creationId xmlns:a16="http://schemas.microsoft.com/office/drawing/2014/main" id="{1F9CD75D-E2BE-45C8-A488-FECF5EEA7C59}"/>
              </a:ext>
            </a:extLst>
          </p:cNvPr>
          <p:cNvPicPr>
            <a:picLocks noChangeAspect="1"/>
          </p:cNvPicPr>
          <p:nvPr/>
        </p:nvPicPr>
        <p:blipFill rotWithShape="1">
          <a:blip r:embed="rId2">
            <a:extLst>
              <a:ext uri="{28A0092B-C50C-407E-A947-70E740481C1C}">
                <a14:useLocalDpi xmlns:a14="http://schemas.microsoft.com/office/drawing/2010/main" val="0"/>
              </a:ext>
            </a:extLst>
          </a:blip>
          <a:srcRect l="12053" t="93636" r="64512"/>
          <a:stretch/>
        </p:blipFill>
        <p:spPr>
          <a:xfrm>
            <a:off x="8008405" y="5300663"/>
            <a:ext cx="4110858" cy="644238"/>
          </a:xfrm>
          <a:prstGeom prst="rect">
            <a:avLst/>
          </a:prstGeom>
        </p:spPr>
      </p:pic>
    </p:spTree>
    <p:extLst>
      <p:ext uri="{BB962C8B-B14F-4D97-AF65-F5344CB8AC3E}">
        <p14:creationId xmlns:p14="http://schemas.microsoft.com/office/powerpoint/2010/main" val="4608248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3CA90B-555C-4FCB-9DA5-50A31679C887}"/>
              </a:ext>
            </a:extLst>
          </p:cNvPr>
          <p:cNvPicPr>
            <a:picLocks noChangeAspect="1"/>
          </p:cNvPicPr>
          <p:nvPr/>
        </p:nvPicPr>
        <p:blipFill rotWithShape="1">
          <a:blip r:embed="rId2">
            <a:extLst>
              <a:ext uri="{28A0092B-C50C-407E-A947-70E740481C1C}">
                <a14:useLocalDpi xmlns:a14="http://schemas.microsoft.com/office/drawing/2010/main" val="0"/>
              </a:ext>
            </a:extLst>
          </a:blip>
          <a:srcRect l="12053" t="93636" r="64512"/>
          <a:stretch/>
        </p:blipFill>
        <p:spPr>
          <a:xfrm>
            <a:off x="5015823" y="5560435"/>
            <a:ext cx="4110858" cy="644238"/>
          </a:xfrm>
          <a:prstGeom prst="rect">
            <a:avLst/>
          </a:prstGeom>
        </p:spPr>
      </p:pic>
      <p:pic>
        <p:nvPicPr>
          <p:cNvPr id="4" name="Picture 3">
            <a:extLst>
              <a:ext uri="{FF2B5EF4-FFF2-40B4-BE49-F238E27FC236}">
                <a16:creationId xmlns:a16="http://schemas.microsoft.com/office/drawing/2014/main" id="{A03AF14A-D5CB-4F78-ADF8-0953936553DC}"/>
              </a:ext>
            </a:extLst>
          </p:cNvPr>
          <p:cNvPicPr>
            <a:picLocks noChangeAspect="1"/>
          </p:cNvPicPr>
          <p:nvPr/>
        </p:nvPicPr>
        <p:blipFill rotWithShape="1">
          <a:blip r:embed="rId2">
            <a:extLst>
              <a:ext uri="{28A0092B-C50C-407E-A947-70E740481C1C}">
                <a14:useLocalDpi xmlns:a14="http://schemas.microsoft.com/office/drawing/2010/main" val="0"/>
              </a:ext>
            </a:extLst>
          </a:blip>
          <a:srcRect l="67414" r="305" b="61482"/>
          <a:stretch/>
        </p:blipFill>
        <p:spPr>
          <a:xfrm>
            <a:off x="3105149" y="1107544"/>
            <a:ext cx="5594555" cy="4450294"/>
          </a:xfrm>
          <a:prstGeom prst="rect">
            <a:avLst/>
          </a:prstGeom>
        </p:spPr>
      </p:pic>
      <p:sp>
        <p:nvSpPr>
          <p:cNvPr id="6" name="Title 1">
            <a:extLst>
              <a:ext uri="{FF2B5EF4-FFF2-40B4-BE49-F238E27FC236}">
                <a16:creationId xmlns:a16="http://schemas.microsoft.com/office/drawing/2014/main" id="{09B7AD31-CA30-4A99-96C5-73234E56C27D}"/>
              </a:ext>
            </a:extLst>
          </p:cNvPr>
          <p:cNvSpPr>
            <a:spLocks noGrp="1"/>
          </p:cNvSpPr>
          <p:nvPr>
            <p:ph type="title"/>
          </p:nvPr>
        </p:nvSpPr>
        <p:spPr>
          <a:xfrm>
            <a:off x="0" y="0"/>
            <a:ext cx="12192000" cy="810532"/>
          </a:xfrm>
        </p:spPr>
        <p:txBody>
          <a:bodyPr/>
          <a:lstStyle/>
          <a:p>
            <a:r>
              <a:rPr lang="en-CA" dirty="0"/>
              <a:t>Support for rift: carcinoma</a:t>
            </a:r>
          </a:p>
        </p:txBody>
      </p:sp>
    </p:spTree>
    <p:extLst>
      <p:ext uri="{BB962C8B-B14F-4D97-AF65-F5344CB8AC3E}">
        <p14:creationId xmlns:p14="http://schemas.microsoft.com/office/powerpoint/2010/main" val="12231101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CA17B-CC01-4831-A414-FC7F36FB101C}"/>
              </a:ext>
            </a:extLst>
          </p:cNvPr>
          <p:cNvSpPr>
            <a:spLocks noGrp="1"/>
          </p:cNvSpPr>
          <p:nvPr>
            <p:ph type="title"/>
          </p:nvPr>
        </p:nvSpPr>
        <p:spPr>
          <a:xfrm>
            <a:off x="1368137" y="2495262"/>
            <a:ext cx="9625445" cy="1325563"/>
          </a:xfrm>
        </p:spPr>
        <p:txBody>
          <a:bodyPr>
            <a:normAutofit fontScale="90000"/>
          </a:bodyPr>
          <a:lstStyle/>
          <a:p>
            <a:pPr algn="ctr"/>
            <a:r>
              <a:rPr lang="en-CA" dirty="0"/>
              <a:t>Use the meta-analysis to provide stronger support for either the popular current model or the rift model</a:t>
            </a:r>
          </a:p>
        </p:txBody>
      </p:sp>
    </p:spTree>
    <p:extLst>
      <p:ext uri="{BB962C8B-B14F-4D97-AF65-F5344CB8AC3E}">
        <p14:creationId xmlns:p14="http://schemas.microsoft.com/office/powerpoint/2010/main" val="2595166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3324ED67-E344-4E33-97C5-E3AD1494D192}"/>
              </a:ext>
            </a:extLst>
          </p:cNvPr>
          <p:cNvSpPr>
            <a:spLocks noGrp="1"/>
          </p:cNvSpPr>
          <p:nvPr>
            <p:ph type="title"/>
          </p:nvPr>
        </p:nvSpPr>
        <p:spPr>
          <a:xfrm>
            <a:off x="0" y="0"/>
            <a:ext cx="12192000" cy="810532"/>
          </a:xfrm>
        </p:spPr>
        <p:txBody>
          <a:bodyPr/>
          <a:lstStyle/>
          <a:p>
            <a:r>
              <a:rPr lang="en-CA" dirty="0"/>
              <a:t>Stool: Difference between CRC and non-CRC</a:t>
            </a:r>
          </a:p>
        </p:txBody>
      </p:sp>
      <p:graphicFrame>
        <p:nvGraphicFramePr>
          <p:cNvPr id="5" name="Table 4">
            <a:extLst>
              <a:ext uri="{FF2B5EF4-FFF2-40B4-BE49-F238E27FC236}">
                <a16:creationId xmlns:a16="http://schemas.microsoft.com/office/drawing/2014/main" id="{8A0F5773-E09E-464F-BF07-302B1A5830B2}"/>
              </a:ext>
            </a:extLst>
          </p:cNvPr>
          <p:cNvGraphicFramePr>
            <a:graphicFrameLocks noGrp="1"/>
          </p:cNvGraphicFramePr>
          <p:nvPr>
            <p:extLst>
              <p:ext uri="{D42A27DB-BD31-4B8C-83A1-F6EECF244321}">
                <p14:modId xmlns:p14="http://schemas.microsoft.com/office/powerpoint/2010/main" val="3303667526"/>
              </p:ext>
            </p:extLst>
          </p:nvPr>
        </p:nvGraphicFramePr>
        <p:xfrm>
          <a:off x="1657927" y="2423776"/>
          <a:ext cx="8127999" cy="148336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1804194257"/>
                    </a:ext>
                  </a:extLst>
                </a:gridCol>
                <a:gridCol w="2709333">
                  <a:extLst>
                    <a:ext uri="{9D8B030D-6E8A-4147-A177-3AD203B41FA5}">
                      <a16:colId xmlns:a16="http://schemas.microsoft.com/office/drawing/2014/main" val="2674587113"/>
                    </a:ext>
                  </a:extLst>
                </a:gridCol>
                <a:gridCol w="2709333">
                  <a:extLst>
                    <a:ext uri="{9D8B030D-6E8A-4147-A177-3AD203B41FA5}">
                      <a16:colId xmlns:a16="http://schemas.microsoft.com/office/drawing/2014/main" val="942314014"/>
                    </a:ext>
                  </a:extLst>
                </a:gridCol>
              </a:tblGrid>
              <a:tr h="370840">
                <a:tc>
                  <a:txBody>
                    <a:bodyPr/>
                    <a:lstStyle/>
                    <a:p>
                      <a:pPr algn="ctr"/>
                      <a:r>
                        <a:rPr lang="en-CA" dirty="0"/>
                        <a:t>P-value</a:t>
                      </a:r>
                    </a:p>
                  </a:txBody>
                  <a:tcPr/>
                </a:tc>
                <a:tc>
                  <a:txBody>
                    <a:bodyPr/>
                    <a:lstStyle/>
                    <a:p>
                      <a:pPr algn="ctr"/>
                      <a:r>
                        <a:rPr lang="en-CA" dirty="0"/>
                        <a:t>BH</a:t>
                      </a:r>
                    </a:p>
                  </a:txBody>
                  <a:tcPr/>
                </a:tc>
                <a:tc>
                  <a:txBody>
                    <a:bodyPr/>
                    <a:lstStyle/>
                    <a:p>
                      <a:pPr algn="ctr"/>
                      <a:r>
                        <a:rPr lang="en-CA" dirty="0"/>
                        <a:t>Measure</a:t>
                      </a:r>
                    </a:p>
                  </a:txBody>
                  <a:tcPr/>
                </a:tc>
                <a:extLst>
                  <a:ext uri="{0D108BD9-81ED-4DB2-BD59-A6C34878D82A}">
                    <a16:rowId xmlns:a16="http://schemas.microsoft.com/office/drawing/2014/main" val="2977100780"/>
                  </a:ext>
                </a:extLst>
              </a:tr>
              <a:tr h="370840">
                <a:tc>
                  <a:txBody>
                    <a:bodyPr/>
                    <a:lstStyle/>
                    <a:p>
                      <a:pPr algn="ctr"/>
                      <a:r>
                        <a:rPr lang="en-CA" dirty="0"/>
                        <a:t>0.00604</a:t>
                      </a:r>
                    </a:p>
                  </a:txBody>
                  <a:tcPr/>
                </a:tc>
                <a:tc>
                  <a:txBody>
                    <a:bodyPr/>
                    <a:lstStyle/>
                    <a:p>
                      <a:pPr algn="ctr"/>
                      <a:r>
                        <a:rPr lang="en-CA" dirty="0"/>
                        <a:t>0.00604</a:t>
                      </a:r>
                    </a:p>
                  </a:txBody>
                  <a:tcPr/>
                </a:tc>
                <a:tc>
                  <a:txBody>
                    <a:bodyPr/>
                    <a:lstStyle/>
                    <a:p>
                      <a:pPr algn="ctr"/>
                      <a:r>
                        <a:rPr lang="en-CA" dirty="0"/>
                        <a:t>sobs</a:t>
                      </a:r>
                    </a:p>
                  </a:txBody>
                  <a:tcPr/>
                </a:tc>
                <a:extLst>
                  <a:ext uri="{0D108BD9-81ED-4DB2-BD59-A6C34878D82A}">
                    <a16:rowId xmlns:a16="http://schemas.microsoft.com/office/drawing/2014/main" val="3090323545"/>
                  </a:ext>
                </a:extLst>
              </a:tr>
              <a:tr h="370840">
                <a:tc>
                  <a:txBody>
                    <a:bodyPr/>
                    <a:lstStyle/>
                    <a:p>
                      <a:pPr algn="ctr"/>
                      <a:r>
                        <a:rPr lang="en-CA" dirty="0"/>
                        <a:t>0.00285</a:t>
                      </a:r>
                    </a:p>
                  </a:txBody>
                  <a:tcPr/>
                </a:tc>
                <a:tc>
                  <a:txBody>
                    <a:bodyPr/>
                    <a:lstStyle/>
                    <a:p>
                      <a:pPr algn="ctr"/>
                      <a:r>
                        <a:rPr lang="en-CA" dirty="0"/>
                        <a:t>0.00285</a:t>
                      </a:r>
                    </a:p>
                  </a:txBody>
                  <a:tcPr/>
                </a:tc>
                <a:tc>
                  <a:txBody>
                    <a:bodyPr/>
                    <a:lstStyle/>
                    <a:p>
                      <a:pPr algn="ctr"/>
                      <a:r>
                        <a:rPr lang="en-CA" dirty="0"/>
                        <a:t>Shannon</a:t>
                      </a:r>
                    </a:p>
                  </a:txBody>
                  <a:tcPr/>
                </a:tc>
                <a:extLst>
                  <a:ext uri="{0D108BD9-81ED-4DB2-BD59-A6C34878D82A}">
                    <a16:rowId xmlns:a16="http://schemas.microsoft.com/office/drawing/2014/main" val="4068544386"/>
                  </a:ext>
                </a:extLst>
              </a:tr>
              <a:tr h="370840">
                <a:tc>
                  <a:txBody>
                    <a:bodyPr/>
                    <a:lstStyle/>
                    <a:p>
                      <a:pPr algn="ctr"/>
                      <a:r>
                        <a:rPr lang="en-CA" dirty="0"/>
                        <a:t>0.001484</a:t>
                      </a:r>
                    </a:p>
                  </a:txBody>
                  <a:tcPr/>
                </a:tc>
                <a:tc>
                  <a:txBody>
                    <a:bodyPr/>
                    <a:lstStyle/>
                    <a:p>
                      <a:pPr algn="ctr"/>
                      <a:r>
                        <a:rPr lang="en-CA" dirty="0"/>
                        <a:t>0.00285</a:t>
                      </a:r>
                    </a:p>
                  </a:txBody>
                  <a:tcPr/>
                </a:tc>
                <a:tc>
                  <a:txBody>
                    <a:bodyPr/>
                    <a:lstStyle/>
                    <a:p>
                      <a:pPr algn="ctr"/>
                      <a:r>
                        <a:rPr lang="en-CA" dirty="0"/>
                        <a:t>evenness</a:t>
                      </a:r>
                    </a:p>
                  </a:txBody>
                  <a:tcPr/>
                </a:tc>
                <a:extLst>
                  <a:ext uri="{0D108BD9-81ED-4DB2-BD59-A6C34878D82A}">
                    <a16:rowId xmlns:a16="http://schemas.microsoft.com/office/drawing/2014/main" val="161721899"/>
                  </a:ext>
                </a:extLst>
              </a:tr>
            </a:tbl>
          </a:graphicData>
        </a:graphic>
      </p:graphicFrame>
    </p:spTree>
    <p:extLst>
      <p:ext uri="{BB962C8B-B14F-4D97-AF65-F5344CB8AC3E}">
        <p14:creationId xmlns:p14="http://schemas.microsoft.com/office/powerpoint/2010/main" val="14776069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7C32286-2C39-4DBE-8982-013103EDA1B9}"/>
              </a:ext>
            </a:extLst>
          </p:cNvPr>
          <p:cNvSpPr>
            <a:spLocks noGrp="1"/>
          </p:cNvSpPr>
          <p:nvPr>
            <p:ph type="title"/>
          </p:nvPr>
        </p:nvSpPr>
        <p:spPr>
          <a:xfrm>
            <a:off x="0" y="0"/>
            <a:ext cx="12192000" cy="810532"/>
          </a:xfrm>
        </p:spPr>
        <p:txBody>
          <a:bodyPr>
            <a:normAutofit fontScale="90000"/>
          </a:bodyPr>
          <a:lstStyle/>
          <a:p>
            <a:r>
              <a:rPr lang="en-CA" dirty="0"/>
              <a:t>Stool: Difference between control, adenoma, and CRC</a:t>
            </a:r>
          </a:p>
        </p:txBody>
      </p:sp>
      <p:graphicFrame>
        <p:nvGraphicFramePr>
          <p:cNvPr id="5" name="Table 4">
            <a:extLst>
              <a:ext uri="{FF2B5EF4-FFF2-40B4-BE49-F238E27FC236}">
                <a16:creationId xmlns:a16="http://schemas.microsoft.com/office/drawing/2014/main" id="{3DF2CF23-4D19-4EEB-9E7C-4E9F1C268CE6}"/>
              </a:ext>
            </a:extLst>
          </p:cNvPr>
          <p:cNvGraphicFramePr>
            <a:graphicFrameLocks noGrp="1"/>
          </p:cNvGraphicFramePr>
          <p:nvPr>
            <p:extLst>
              <p:ext uri="{D42A27DB-BD31-4B8C-83A1-F6EECF244321}">
                <p14:modId xmlns:p14="http://schemas.microsoft.com/office/powerpoint/2010/main" val="1982945775"/>
              </p:ext>
            </p:extLst>
          </p:nvPr>
        </p:nvGraphicFramePr>
        <p:xfrm>
          <a:off x="1813791" y="1447029"/>
          <a:ext cx="8127999" cy="3708400"/>
        </p:xfrm>
        <a:graphic>
          <a:graphicData uri="http://schemas.openxmlformats.org/drawingml/2006/table">
            <a:tbl>
              <a:tblPr firstRow="1" bandRow="1">
                <a:tableStyleId>{5C22544A-7EE6-4342-B048-85BDC9FD1C3A}</a:tableStyleId>
              </a:tblPr>
              <a:tblGrid>
                <a:gridCol w="2709333">
                  <a:extLst>
                    <a:ext uri="{9D8B030D-6E8A-4147-A177-3AD203B41FA5}">
                      <a16:colId xmlns:a16="http://schemas.microsoft.com/office/drawing/2014/main" val="2548355738"/>
                    </a:ext>
                  </a:extLst>
                </a:gridCol>
                <a:gridCol w="2709333">
                  <a:extLst>
                    <a:ext uri="{9D8B030D-6E8A-4147-A177-3AD203B41FA5}">
                      <a16:colId xmlns:a16="http://schemas.microsoft.com/office/drawing/2014/main" val="1082544761"/>
                    </a:ext>
                  </a:extLst>
                </a:gridCol>
                <a:gridCol w="2709333">
                  <a:extLst>
                    <a:ext uri="{9D8B030D-6E8A-4147-A177-3AD203B41FA5}">
                      <a16:colId xmlns:a16="http://schemas.microsoft.com/office/drawing/2014/main" val="1031566114"/>
                    </a:ext>
                  </a:extLst>
                </a:gridCol>
              </a:tblGrid>
              <a:tr h="370840">
                <a:tc>
                  <a:txBody>
                    <a:bodyPr/>
                    <a:lstStyle/>
                    <a:p>
                      <a:pPr algn="ctr"/>
                      <a:r>
                        <a:rPr lang="en-CA" dirty="0"/>
                        <a:t>Adjusted P-value</a:t>
                      </a:r>
                    </a:p>
                  </a:txBody>
                  <a:tcPr/>
                </a:tc>
                <a:tc>
                  <a:txBody>
                    <a:bodyPr/>
                    <a:lstStyle/>
                    <a:p>
                      <a:pPr algn="ctr"/>
                      <a:r>
                        <a:rPr lang="en-CA" dirty="0"/>
                        <a:t>Comparison</a:t>
                      </a:r>
                    </a:p>
                  </a:txBody>
                  <a:tcPr/>
                </a:tc>
                <a:tc>
                  <a:txBody>
                    <a:bodyPr/>
                    <a:lstStyle/>
                    <a:p>
                      <a:pPr algn="ctr"/>
                      <a:r>
                        <a:rPr lang="en-CA" dirty="0"/>
                        <a:t>Measure</a:t>
                      </a:r>
                    </a:p>
                  </a:txBody>
                  <a:tcPr/>
                </a:tc>
                <a:extLst>
                  <a:ext uri="{0D108BD9-81ED-4DB2-BD59-A6C34878D82A}">
                    <a16:rowId xmlns:a16="http://schemas.microsoft.com/office/drawing/2014/main" val="2635776149"/>
                  </a:ext>
                </a:extLst>
              </a:tr>
              <a:tr h="370840">
                <a:tc>
                  <a:txBody>
                    <a:bodyPr/>
                    <a:lstStyle/>
                    <a:p>
                      <a:pPr algn="ctr" fontAlgn="b"/>
                      <a:r>
                        <a:rPr lang="en-CA" sz="1800" b="1" i="0" u="none" strike="noStrike" dirty="0">
                          <a:solidFill>
                            <a:srgbClr val="000000"/>
                          </a:solidFill>
                          <a:effectLst/>
                          <a:latin typeface="Calibri" panose="020F0502020204030204" pitchFamily="34" charset="0"/>
                        </a:rPr>
                        <a:t>0.014961</a:t>
                      </a:r>
                    </a:p>
                  </a:txBody>
                  <a:tcPr marL="9525" marR="9525" marT="9525" marB="0" anchor="b"/>
                </a:tc>
                <a:tc>
                  <a:txBody>
                    <a:bodyPr/>
                    <a:lstStyle/>
                    <a:p>
                      <a:pPr algn="ctr"/>
                      <a:r>
                        <a:rPr lang="en-CA" b="1" dirty="0"/>
                        <a:t>control – cancer</a:t>
                      </a:r>
                    </a:p>
                  </a:txBody>
                  <a:tcPr/>
                </a:tc>
                <a:tc>
                  <a:txBody>
                    <a:bodyPr/>
                    <a:lstStyle/>
                    <a:p>
                      <a:pPr algn="ctr"/>
                      <a:r>
                        <a:rPr lang="en-CA" b="1" dirty="0"/>
                        <a:t>sobs</a:t>
                      </a:r>
                    </a:p>
                  </a:txBody>
                  <a:tcPr/>
                </a:tc>
                <a:extLst>
                  <a:ext uri="{0D108BD9-81ED-4DB2-BD59-A6C34878D82A}">
                    <a16:rowId xmlns:a16="http://schemas.microsoft.com/office/drawing/2014/main" val="1126337721"/>
                  </a:ext>
                </a:extLst>
              </a:tr>
              <a:tr h="370840">
                <a:tc>
                  <a:txBody>
                    <a:bodyPr/>
                    <a:lstStyle/>
                    <a:p>
                      <a:pPr algn="ctr" fontAlgn="b"/>
                      <a:r>
                        <a:rPr lang="en-CA" sz="1800" b="0" i="0" u="none" strike="noStrike" dirty="0">
                          <a:solidFill>
                            <a:srgbClr val="000000"/>
                          </a:solidFill>
                          <a:effectLst/>
                          <a:latin typeface="Calibri" panose="020F0502020204030204" pitchFamily="34" charset="0"/>
                        </a:rPr>
                        <a:t>0.129084</a:t>
                      </a:r>
                    </a:p>
                  </a:txBody>
                  <a:tcPr marL="9525" marR="9525" marT="9525" marB="0" anchor="b"/>
                </a:tc>
                <a:tc>
                  <a:txBody>
                    <a:bodyPr/>
                    <a:lstStyle/>
                    <a:p>
                      <a:pPr algn="ctr"/>
                      <a:r>
                        <a:rPr lang="en-CA" dirty="0"/>
                        <a:t>adenoma – cancer</a:t>
                      </a:r>
                    </a:p>
                  </a:txBody>
                  <a:tcPr/>
                </a:tc>
                <a:tc>
                  <a:txBody>
                    <a:bodyPr/>
                    <a:lstStyle/>
                    <a:p>
                      <a:pPr algn="ctr"/>
                      <a:r>
                        <a:rPr lang="en-CA" dirty="0"/>
                        <a:t>sobs</a:t>
                      </a:r>
                    </a:p>
                  </a:txBody>
                  <a:tcPr/>
                </a:tc>
                <a:extLst>
                  <a:ext uri="{0D108BD9-81ED-4DB2-BD59-A6C34878D82A}">
                    <a16:rowId xmlns:a16="http://schemas.microsoft.com/office/drawing/2014/main" val="104396978"/>
                  </a:ext>
                </a:extLst>
              </a:tr>
              <a:tr h="370840">
                <a:tc>
                  <a:txBody>
                    <a:bodyPr/>
                    <a:lstStyle/>
                    <a:p>
                      <a:pPr algn="ctr" fontAlgn="b"/>
                      <a:r>
                        <a:rPr lang="en-CA" sz="1800" b="0" i="0" u="none" strike="noStrike" dirty="0">
                          <a:solidFill>
                            <a:srgbClr val="000000"/>
                          </a:solidFill>
                          <a:effectLst/>
                          <a:latin typeface="Calibri" panose="020F0502020204030204" pitchFamily="34" charset="0"/>
                        </a:rPr>
                        <a:t>0.788565</a:t>
                      </a:r>
                    </a:p>
                  </a:txBody>
                  <a:tcPr marL="9525" marR="9525" marT="9525" marB="0" anchor="b"/>
                </a:tc>
                <a:tc>
                  <a:txBody>
                    <a:bodyPr/>
                    <a:lstStyle/>
                    <a:p>
                      <a:pPr algn="ctr"/>
                      <a:r>
                        <a:rPr lang="en-CA" dirty="0"/>
                        <a:t>adenoma – cancer</a:t>
                      </a:r>
                    </a:p>
                  </a:txBody>
                  <a:tcPr/>
                </a:tc>
                <a:tc>
                  <a:txBody>
                    <a:bodyPr/>
                    <a:lstStyle/>
                    <a:p>
                      <a:pPr algn="ctr"/>
                      <a:r>
                        <a:rPr lang="en-CA" dirty="0"/>
                        <a:t>sobs</a:t>
                      </a:r>
                    </a:p>
                  </a:txBody>
                  <a:tcPr/>
                </a:tc>
                <a:extLst>
                  <a:ext uri="{0D108BD9-81ED-4DB2-BD59-A6C34878D82A}">
                    <a16:rowId xmlns:a16="http://schemas.microsoft.com/office/drawing/2014/main" val="874996971"/>
                  </a:ext>
                </a:extLst>
              </a:tr>
              <a:tr h="370840">
                <a:tc>
                  <a:txBody>
                    <a:bodyPr/>
                    <a:lstStyle/>
                    <a:p>
                      <a:pPr algn="ctr" fontAlgn="b"/>
                      <a:r>
                        <a:rPr lang="en-CA" sz="1800" b="1" i="0" u="none" strike="noStrike" dirty="0">
                          <a:solidFill>
                            <a:srgbClr val="000000"/>
                          </a:solidFill>
                          <a:effectLst/>
                          <a:latin typeface="Calibri" panose="020F0502020204030204" pitchFamily="34" charset="0"/>
                        </a:rPr>
                        <a:t>0.001811</a:t>
                      </a:r>
                    </a:p>
                  </a:txBody>
                  <a:tcPr marL="9525" marR="9525" marT="9525" marB="0" anchor="b"/>
                </a:tc>
                <a:tc>
                  <a:txBody>
                    <a:bodyPr/>
                    <a:lstStyle/>
                    <a:p>
                      <a:pPr algn="ctr"/>
                      <a:r>
                        <a:rPr lang="en-CA" b="1" dirty="0"/>
                        <a:t>control – cancer</a:t>
                      </a:r>
                    </a:p>
                  </a:txBody>
                  <a:tcPr/>
                </a:tc>
                <a:tc>
                  <a:txBody>
                    <a:bodyPr/>
                    <a:lstStyle/>
                    <a:p>
                      <a:pPr algn="ctr"/>
                      <a:r>
                        <a:rPr lang="en-CA" b="1" dirty="0"/>
                        <a:t>Shannon</a:t>
                      </a:r>
                    </a:p>
                  </a:txBody>
                  <a:tcPr/>
                </a:tc>
                <a:extLst>
                  <a:ext uri="{0D108BD9-81ED-4DB2-BD59-A6C34878D82A}">
                    <a16:rowId xmlns:a16="http://schemas.microsoft.com/office/drawing/2014/main" val="32666398"/>
                  </a:ext>
                </a:extLst>
              </a:tr>
              <a:tr h="370840">
                <a:tc>
                  <a:txBody>
                    <a:bodyPr/>
                    <a:lstStyle/>
                    <a:p>
                      <a:pPr algn="ctr" fontAlgn="b"/>
                      <a:r>
                        <a:rPr lang="en-CA" sz="1800" b="0" i="0" u="none" strike="noStrike" dirty="0">
                          <a:solidFill>
                            <a:srgbClr val="000000"/>
                          </a:solidFill>
                          <a:effectLst/>
                          <a:latin typeface="Calibri" panose="020F0502020204030204" pitchFamily="34" charset="0"/>
                        </a:rPr>
                        <a:t>0.176192</a:t>
                      </a:r>
                    </a:p>
                  </a:txBody>
                  <a:tcPr marL="9525" marR="9525" marT="9525" marB="0" anchor="b"/>
                </a:tc>
                <a:tc>
                  <a:txBody>
                    <a:bodyPr/>
                    <a:lstStyle/>
                    <a:p>
                      <a:pPr algn="ctr"/>
                      <a:r>
                        <a:rPr lang="en-CA" dirty="0"/>
                        <a:t>adenoma – cancer</a:t>
                      </a:r>
                    </a:p>
                  </a:txBody>
                  <a:tcPr/>
                </a:tc>
                <a:tc>
                  <a:txBody>
                    <a:bodyPr/>
                    <a:lstStyle/>
                    <a:p>
                      <a:pPr algn="ctr"/>
                      <a:r>
                        <a:rPr lang="en-CA" dirty="0"/>
                        <a:t>Shannon</a:t>
                      </a:r>
                    </a:p>
                  </a:txBody>
                  <a:tcPr/>
                </a:tc>
                <a:extLst>
                  <a:ext uri="{0D108BD9-81ED-4DB2-BD59-A6C34878D82A}">
                    <a16:rowId xmlns:a16="http://schemas.microsoft.com/office/drawing/2014/main" val="2247846735"/>
                  </a:ext>
                </a:extLst>
              </a:tr>
              <a:tr h="370840">
                <a:tc>
                  <a:txBody>
                    <a:bodyPr/>
                    <a:lstStyle/>
                    <a:p>
                      <a:pPr algn="ctr" fontAlgn="b"/>
                      <a:r>
                        <a:rPr lang="en-CA" sz="1800" b="0" i="0" u="none" strike="noStrike" dirty="0">
                          <a:solidFill>
                            <a:srgbClr val="000000"/>
                          </a:solidFill>
                          <a:effectLst/>
                          <a:latin typeface="Calibri" panose="020F0502020204030204" pitchFamily="34" charset="0"/>
                        </a:rPr>
                        <a:t>0.261279</a:t>
                      </a:r>
                    </a:p>
                  </a:txBody>
                  <a:tcPr marL="9525" marR="9525" marT="9525" marB="0" anchor="b"/>
                </a:tc>
                <a:tc>
                  <a:txBody>
                    <a:bodyPr/>
                    <a:lstStyle/>
                    <a:p>
                      <a:pPr algn="ctr"/>
                      <a:r>
                        <a:rPr lang="en-CA" dirty="0"/>
                        <a:t>adenoma – cancer</a:t>
                      </a:r>
                    </a:p>
                  </a:txBody>
                  <a:tcPr/>
                </a:tc>
                <a:tc>
                  <a:txBody>
                    <a:bodyPr/>
                    <a:lstStyle/>
                    <a:p>
                      <a:pPr algn="ctr"/>
                      <a:r>
                        <a:rPr lang="en-CA" dirty="0"/>
                        <a:t>Shannon</a:t>
                      </a:r>
                    </a:p>
                  </a:txBody>
                  <a:tcPr/>
                </a:tc>
                <a:extLst>
                  <a:ext uri="{0D108BD9-81ED-4DB2-BD59-A6C34878D82A}">
                    <a16:rowId xmlns:a16="http://schemas.microsoft.com/office/drawing/2014/main" val="3460920365"/>
                  </a:ext>
                </a:extLst>
              </a:tr>
              <a:tr h="370840">
                <a:tc>
                  <a:txBody>
                    <a:bodyPr/>
                    <a:lstStyle/>
                    <a:p>
                      <a:pPr algn="ctr" fontAlgn="b"/>
                      <a:r>
                        <a:rPr lang="en-CA" sz="1800" b="1" i="0" u="none" strike="noStrike" dirty="0">
                          <a:solidFill>
                            <a:srgbClr val="000000"/>
                          </a:solidFill>
                          <a:effectLst/>
                          <a:latin typeface="Calibri" panose="020F0502020204030204" pitchFamily="34" charset="0"/>
                        </a:rPr>
                        <a:t>0.000758</a:t>
                      </a:r>
                    </a:p>
                  </a:txBody>
                  <a:tcPr marL="9525" marR="9525" marT="9525" marB="0" anchor="b"/>
                </a:tc>
                <a:tc>
                  <a:txBody>
                    <a:bodyPr/>
                    <a:lstStyle/>
                    <a:p>
                      <a:pPr algn="ctr"/>
                      <a:r>
                        <a:rPr lang="en-CA" b="1" dirty="0"/>
                        <a:t>control – cancer</a:t>
                      </a:r>
                    </a:p>
                  </a:txBody>
                  <a:tcPr/>
                </a:tc>
                <a:tc>
                  <a:txBody>
                    <a:bodyPr/>
                    <a:lstStyle/>
                    <a:p>
                      <a:pPr algn="ctr"/>
                      <a:r>
                        <a:rPr lang="en-CA" b="1" dirty="0"/>
                        <a:t>Evenness</a:t>
                      </a:r>
                    </a:p>
                  </a:txBody>
                  <a:tcPr/>
                </a:tc>
                <a:extLst>
                  <a:ext uri="{0D108BD9-81ED-4DB2-BD59-A6C34878D82A}">
                    <a16:rowId xmlns:a16="http://schemas.microsoft.com/office/drawing/2014/main" val="3916171641"/>
                  </a:ext>
                </a:extLst>
              </a:tr>
              <a:tr h="370840">
                <a:tc>
                  <a:txBody>
                    <a:bodyPr/>
                    <a:lstStyle/>
                    <a:p>
                      <a:pPr algn="ctr" fontAlgn="b"/>
                      <a:r>
                        <a:rPr lang="en-CA" sz="1800" b="0" i="0" u="none" strike="noStrike" dirty="0">
                          <a:solidFill>
                            <a:srgbClr val="000000"/>
                          </a:solidFill>
                          <a:effectLst/>
                          <a:latin typeface="Calibri" panose="020F0502020204030204" pitchFamily="34" charset="0"/>
                        </a:rPr>
                        <a:t>0.283942</a:t>
                      </a:r>
                    </a:p>
                  </a:txBody>
                  <a:tcPr marL="9525" marR="9525" marT="9525" marB="0" anchor="b"/>
                </a:tc>
                <a:tc>
                  <a:txBody>
                    <a:bodyPr/>
                    <a:lstStyle/>
                    <a:p>
                      <a:pPr algn="ctr"/>
                      <a:r>
                        <a:rPr lang="en-CA" dirty="0"/>
                        <a:t>adenoma – cancer</a:t>
                      </a:r>
                    </a:p>
                  </a:txBody>
                  <a:tcPr/>
                </a:tc>
                <a:tc>
                  <a:txBody>
                    <a:bodyPr/>
                    <a:lstStyle/>
                    <a:p>
                      <a:pPr algn="ctr"/>
                      <a:r>
                        <a:rPr lang="en-CA" dirty="0"/>
                        <a:t>Evenness</a:t>
                      </a:r>
                    </a:p>
                  </a:txBody>
                  <a:tcPr/>
                </a:tc>
                <a:extLst>
                  <a:ext uri="{0D108BD9-81ED-4DB2-BD59-A6C34878D82A}">
                    <a16:rowId xmlns:a16="http://schemas.microsoft.com/office/drawing/2014/main" val="3876158907"/>
                  </a:ext>
                </a:extLst>
              </a:tr>
              <a:tr h="370840">
                <a:tc>
                  <a:txBody>
                    <a:bodyPr/>
                    <a:lstStyle/>
                    <a:p>
                      <a:pPr algn="ctr" fontAlgn="b"/>
                      <a:r>
                        <a:rPr lang="en-CA" sz="1800" b="0" i="0" u="none" strike="noStrike" dirty="0">
                          <a:solidFill>
                            <a:srgbClr val="000000"/>
                          </a:solidFill>
                          <a:effectLst/>
                          <a:latin typeface="Calibri" panose="020F0502020204030204" pitchFamily="34" charset="0"/>
                        </a:rPr>
                        <a:t>0.078435</a:t>
                      </a:r>
                    </a:p>
                  </a:txBody>
                  <a:tcPr marL="9525" marR="9525" marT="9525" marB="0" anchor="b"/>
                </a:tc>
                <a:tc>
                  <a:txBody>
                    <a:bodyPr/>
                    <a:lstStyle/>
                    <a:p>
                      <a:pPr algn="ctr"/>
                      <a:r>
                        <a:rPr lang="en-CA" dirty="0"/>
                        <a:t>adenoma – cancer</a:t>
                      </a:r>
                    </a:p>
                  </a:txBody>
                  <a:tcPr/>
                </a:tc>
                <a:tc>
                  <a:txBody>
                    <a:bodyPr/>
                    <a:lstStyle/>
                    <a:p>
                      <a:pPr algn="ctr"/>
                      <a:r>
                        <a:rPr lang="en-CA" dirty="0"/>
                        <a:t>Evenness</a:t>
                      </a:r>
                    </a:p>
                  </a:txBody>
                  <a:tcPr/>
                </a:tc>
                <a:extLst>
                  <a:ext uri="{0D108BD9-81ED-4DB2-BD59-A6C34878D82A}">
                    <a16:rowId xmlns:a16="http://schemas.microsoft.com/office/drawing/2014/main" val="4006091220"/>
                  </a:ext>
                </a:extLst>
              </a:tr>
            </a:tbl>
          </a:graphicData>
        </a:graphic>
      </p:graphicFrame>
      <p:sp>
        <p:nvSpPr>
          <p:cNvPr id="2" name="Rectangle: Rounded Corners 1">
            <a:extLst>
              <a:ext uri="{FF2B5EF4-FFF2-40B4-BE49-F238E27FC236}">
                <a16:creationId xmlns:a16="http://schemas.microsoft.com/office/drawing/2014/main" id="{7F649B3E-C3D2-404A-924A-6A09C1396D03}"/>
              </a:ext>
            </a:extLst>
          </p:cNvPr>
          <p:cNvSpPr/>
          <p:nvPr/>
        </p:nvSpPr>
        <p:spPr>
          <a:xfrm>
            <a:off x="1634063" y="1803400"/>
            <a:ext cx="8432800" cy="4064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Rectangle: Rounded Corners 5">
            <a:extLst>
              <a:ext uri="{FF2B5EF4-FFF2-40B4-BE49-F238E27FC236}">
                <a16:creationId xmlns:a16="http://schemas.microsoft.com/office/drawing/2014/main" id="{30BB557B-FDA1-44FA-9D23-A89E2792291A}"/>
              </a:ext>
            </a:extLst>
          </p:cNvPr>
          <p:cNvSpPr/>
          <p:nvPr/>
        </p:nvSpPr>
        <p:spPr>
          <a:xfrm>
            <a:off x="1634063" y="2912533"/>
            <a:ext cx="8432800" cy="4064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Rounded Corners 6">
            <a:extLst>
              <a:ext uri="{FF2B5EF4-FFF2-40B4-BE49-F238E27FC236}">
                <a16:creationId xmlns:a16="http://schemas.microsoft.com/office/drawing/2014/main" id="{3B23E2F2-A079-4B9D-AFC1-EC469A6BFB25}"/>
              </a:ext>
            </a:extLst>
          </p:cNvPr>
          <p:cNvSpPr/>
          <p:nvPr/>
        </p:nvSpPr>
        <p:spPr>
          <a:xfrm>
            <a:off x="1608663" y="4013200"/>
            <a:ext cx="8432800" cy="406400"/>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653815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P spid="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1247999-5873-48C2-9672-C4971844E288}"/>
              </a:ext>
            </a:extLst>
          </p:cNvPr>
          <p:cNvSpPr>
            <a:spLocks noGrp="1"/>
          </p:cNvSpPr>
          <p:nvPr>
            <p:ph type="title"/>
          </p:nvPr>
        </p:nvSpPr>
        <p:spPr>
          <a:xfrm>
            <a:off x="0" y="0"/>
            <a:ext cx="12192000" cy="810532"/>
          </a:xfrm>
        </p:spPr>
        <p:txBody>
          <a:bodyPr>
            <a:normAutofit fontScale="90000"/>
          </a:bodyPr>
          <a:lstStyle/>
          <a:p>
            <a:r>
              <a:rPr lang="en-CA" dirty="0"/>
              <a:t>Stool: Difference between control, adenoma, and CRC</a:t>
            </a:r>
          </a:p>
        </p:txBody>
      </p:sp>
      <p:graphicFrame>
        <p:nvGraphicFramePr>
          <p:cNvPr id="5" name="Table 4">
            <a:extLst>
              <a:ext uri="{FF2B5EF4-FFF2-40B4-BE49-F238E27FC236}">
                <a16:creationId xmlns:a16="http://schemas.microsoft.com/office/drawing/2014/main" id="{EA2D474A-2D28-43CD-A99E-01278227FC49}"/>
              </a:ext>
            </a:extLst>
          </p:cNvPr>
          <p:cNvGraphicFramePr>
            <a:graphicFrameLocks noGrp="1"/>
          </p:cNvGraphicFramePr>
          <p:nvPr>
            <p:extLst>
              <p:ext uri="{D42A27DB-BD31-4B8C-83A1-F6EECF244321}">
                <p14:modId xmlns:p14="http://schemas.microsoft.com/office/powerpoint/2010/main" val="489001598"/>
              </p:ext>
            </p:extLst>
          </p:nvPr>
        </p:nvGraphicFramePr>
        <p:xfrm>
          <a:off x="1896533" y="2116666"/>
          <a:ext cx="8128000" cy="148336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745533859"/>
                    </a:ext>
                  </a:extLst>
                </a:gridCol>
                <a:gridCol w="2032000">
                  <a:extLst>
                    <a:ext uri="{9D8B030D-6E8A-4147-A177-3AD203B41FA5}">
                      <a16:colId xmlns:a16="http://schemas.microsoft.com/office/drawing/2014/main" val="4216239359"/>
                    </a:ext>
                  </a:extLst>
                </a:gridCol>
                <a:gridCol w="2032000">
                  <a:extLst>
                    <a:ext uri="{9D8B030D-6E8A-4147-A177-3AD203B41FA5}">
                      <a16:colId xmlns:a16="http://schemas.microsoft.com/office/drawing/2014/main" val="3434500496"/>
                    </a:ext>
                  </a:extLst>
                </a:gridCol>
                <a:gridCol w="2032000">
                  <a:extLst>
                    <a:ext uri="{9D8B030D-6E8A-4147-A177-3AD203B41FA5}">
                      <a16:colId xmlns:a16="http://schemas.microsoft.com/office/drawing/2014/main" val="739009819"/>
                    </a:ext>
                  </a:extLst>
                </a:gridCol>
              </a:tblGrid>
              <a:tr h="370840">
                <a:tc>
                  <a:txBody>
                    <a:bodyPr/>
                    <a:lstStyle/>
                    <a:p>
                      <a:pPr algn="ctr"/>
                      <a:r>
                        <a:rPr lang="en-CA" dirty="0"/>
                        <a:t>Measure</a:t>
                      </a:r>
                    </a:p>
                  </a:txBody>
                  <a:tcPr/>
                </a:tc>
                <a:tc>
                  <a:txBody>
                    <a:bodyPr/>
                    <a:lstStyle/>
                    <a:p>
                      <a:pPr algn="ctr"/>
                      <a:r>
                        <a:rPr lang="en-CA" dirty="0" err="1"/>
                        <a:t>Chi_sqaure</a:t>
                      </a:r>
                      <a:endParaRPr lang="en-CA" dirty="0"/>
                    </a:p>
                  </a:txBody>
                  <a:tcPr/>
                </a:tc>
                <a:tc>
                  <a:txBody>
                    <a:bodyPr/>
                    <a:lstStyle/>
                    <a:p>
                      <a:pPr algn="ctr"/>
                      <a:r>
                        <a:rPr lang="en-CA" dirty="0"/>
                        <a:t>P-value</a:t>
                      </a:r>
                    </a:p>
                  </a:txBody>
                  <a:tcPr/>
                </a:tc>
                <a:tc>
                  <a:txBody>
                    <a:bodyPr/>
                    <a:lstStyle/>
                    <a:p>
                      <a:pPr algn="ctr"/>
                      <a:r>
                        <a:rPr lang="en-CA" dirty="0"/>
                        <a:t>BH</a:t>
                      </a:r>
                    </a:p>
                  </a:txBody>
                  <a:tcPr/>
                </a:tc>
                <a:extLst>
                  <a:ext uri="{0D108BD9-81ED-4DB2-BD59-A6C34878D82A}">
                    <a16:rowId xmlns:a16="http://schemas.microsoft.com/office/drawing/2014/main" val="3232954819"/>
                  </a:ext>
                </a:extLst>
              </a:tr>
              <a:tr h="370840">
                <a:tc>
                  <a:txBody>
                    <a:bodyPr/>
                    <a:lstStyle/>
                    <a:p>
                      <a:pPr algn="ctr"/>
                      <a:r>
                        <a:rPr lang="en-CA" dirty="0"/>
                        <a:t>Shannon</a:t>
                      </a:r>
                    </a:p>
                  </a:txBody>
                  <a:tcPr/>
                </a:tc>
                <a:tc>
                  <a:txBody>
                    <a:bodyPr/>
                    <a:lstStyle/>
                    <a:p>
                      <a:pPr algn="ctr" fontAlgn="b"/>
                      <a:r>
                        <a:rPr lang="en-CA" sz="1800" b="0" i="0" u="none" strike="noStrike" dirty="0">
                          <a:solidFill>
                            <a:srgbClr val="000000"/>
                          </a:solidFill>
                          <a:effectLst/>
                          <a:latin typeface="Calibri" panose="020F0502020204030204" pitchFamily="34" charset="0"/>
                        </a:rPr>
                        <a:t>4.795049</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0.028542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0.042812</a:t>
                      </a:r>
                    </a:p>
                  </a:txBody>
                  <a:tcPr marL="9525" marR="9525" marT="9525" marB="0" anchor="b"/>
                </a:tc>
                <a:extLst>
                  <a:ext uri="{0D108BD9-81ED-4DB2-BD59-A6C34878D82A}">
                    <a16:rowId xmlns:a16="http://schemas.microsoft.com/office/drawing/2014/main" val="3686670812"/>
                  </a:ext>
                </a:extLst>
              </a:tr>
              <a:tr h="370840">
                <a:tc>
                  <a:txBody>
                    <a:bodyPr/>
                    <a:lstStyle/>
                    <a:p>
                      <a:pPr algn="ctr"/>
                      <a:r>
                        <a:rPr lang="en-CA" dirty="0"/>
                        <a:t>Evenness</a:t>
                      </a:r>
                    </a:p>
                  </a:txBody>
                  <a:tcPr/>
                </a:tc>
                <a:tc>
                  <a:txBody>
                    <a:bodyPr/>
                    <a:lstStyle/>
                    <a:p>
                      <a:pPr algn="ctr" fontAlgn="b"/>
                      <a:r>
                        <a:rPr lang="en-CA" sz="1800" b="0" i="0" u="none" strike="noStrike" dirty="0">
                          <a:solidFill>
                            <a:srgbClr val="000000"/>
                          </a:solidFill>
                          <a:effectLst/>
                          <a:latin typeface="Calibri" panose="020F0502020204030204" pitchFamily="34" charset="0"/>
                        </a:rPr>
                        <a:t>6.974876</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0.008266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0.024799</a:t>
                      </a:r>
                    </a:p>
                  </a:txBody>
                  <a:tcPr marL="9525" marR="9525" marT="9525" marB="0" anchor="b"/>
                </a:tc>
                <a:extLst>
                  <a:ext uri="{0D108BD9-81ED-4DB2-BD59-A6C34878D82A}">
                    <a16:rowId xmlns:a16="http://schemas.microsoft.com/office/drawing/2014/main" val="1243520600"/>
                  </a:ext>
                </a:extLst>
              </a:tr>
              <a:tr h="370840">
                <a:tc>
                  <a:txBody>
                    <a:bodyPr/>
                    <a:lstStyle/>
                    <a:p>
                      <a:pPr algn="ctr"/>
                      <a:r>
                        <a:rPr lang="en-CA" dirty="0"/>
                        <a:t>sobs</a:t>
                      </a:r>
                    </a:p>
                  </a:txBody>
                  <a:tcPr/>
                </a:tc>
                <a:tc>
                  <a:txBody>
                    <a:bodyPr/>
                    <a:lstStyle/>
                    <a:p>
                      <a:pPr algn="ctr" fontAlgn="b"/>
                      <a:r>
                        <a:rPr lang="en-CA" sz="1800" b="0" i="0" u="none" strike="noStrike" dirty="0">
                          <a:solidFill>
                            <a:srgbClr val="000000"/>
                          </a:solidFill>
                          <a:effectLst/>
                          <a:latin typeface="Calibri" panose="020F0502020204030204" pitchFamily="34" charset="0"/>
                        </a:rPr>
                        <a:t>1.604378</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0.205284</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0.205284</a:t>
                      </a:r>
                    </a:p>
                  </a:txBody>
                  <a:tcPr marL="9525" marR="9525" marT="9525" marB="0" anchor="b"/>
                </a:tc>
                <a:extLst>
                  <a:ext uri="{0D108BD9-81ED-4DB2-BD59-A6C34878D82A}">
                    <a16:rowId xmlns:a16="http://schemas.microsoft.com/office/drawing/2014/main" val="3695196876"/>
                  </a:ext>
                </a:extLst>
              </a:tr>
            </a:tbl>
          </a:graphicData>
        </a:graphic>
      </p:graphicFrame>
    </p:spTree>
    <p:extLst>
      <p:ext uri="{BB962C8B-B14F-4D97-AF65-F5344CB8AC3E}">
        <p14:creationId xmlns:p14="http://schemas.microsoft.com/office/powerpoint/2010/main" val="5408574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693628E-D762-4982-957B-D46F6044DEA1}"/>
              </a:ext>
            </a:extLst>
          </p:cNvPr>
          <p:cNvSpPr>
            <a:spLocks noGrp="1"/>
          </p:cNvSpPr>
          <p:nvPr>
            <p:ph type="title"/>
          </p:nvPr>
        </p:nvSpPr>
        <p:spPr>
          <a:xfrm>
            <a:off x="0" y="0"/>
            <a:ext cx="12192000" cy="810532"/>
          </a:xfrm>
        </p:spPr>
        <p:txBody>
          <a:bodyPr/>
          <a:lstStyle/>
          <a:p>
            <a:r>
              <a:rPr lang="en-CA" dirty="0"/>
              <a:t>Tissue: Difference between CRC and non-CRC</a:t>
            </a:r>
          </a:p>
        </p:txBody>
      </p:sp>
      <p:graphicFrame>
        <p:nvGraphicFramePr>
          <p:cNvPr id="5" name="Table 4">
            <a:extLst>
              <a:ext uri="{FF2B5EF4-FFF2-40B4-BE49-F238E27FC236}">
                <a16:creationId xmlns:a16="http://schemas.microsoft.com/office/drawing/2014/main" id="{A2960EDB-D10F-48A9-8150-FFB02F0E9FCC}"/>
              </a:ext>
            </a:extLst>
          </p:cNvPr>
          <p:cNvGraphicFramePr>
            <a:graphicFrameLocks noGrp="1"/>
          </p:cNvGraphicFramePr>
          <p:nvPr>
            <p:extLst>
              <p:ext uri="{D42A27DB-BD31-4B8C-83A1-F6EECF244321}">
                <p14:modId xmlns:p14="http://schemas.microsoft.com/office/powerpoint/2010/main" val="614699498"/>
              </p:ext>
            </p:extLst>
          </p:nvPr>
        </p:nvGraphicFramePr>
        <p:xfrm>
          <a:off x="1972731" y="2082799"/>
          <a:ext cx="7797804" cy="2595880"/>
        </p:xfrm>
        <a:graphic>
          <a:graphicData uri="http://schemas.openxmlformats.org/drawingml/2006/table">
            <a:tbl>
              <a:tblPr firstRow="1" bandRow="1">
                <a:tableStyleId>{5C22544A-7EE6-4342-B048-85BDC9FD1C3A}</a:tableStyleId>
              </a:tblPr>
              <a:tblGrid>
                <a:gridCol w="1949451">
                  <a:extLst>
                    <a:ext uri="{9D8B030D-6E8A-4147-A177-3AD203B41FA5}">
                      <a16:colId xmlns:a16="http://schemas.microsoft.com/office/drawing/2014/main" val="4044168691"/>
                    </a:ext>
                  </a:extLst>
                </a:gridCol>
                <a:gridCol w="1949451">
                  <a:extLst>
                    <a:ext uri="{9D8B030D-6E8A-4147-A177-3AD203B41FA5}">
                      <a16:colId xmlns:a16="http://schemas.microsoft.com/office/drawing/2014/main" val="316454978"/>
                    </a:ext>
                  </a:extLst>
                </a:gridCol>
                <a:gridCol w="1949451">
                  <a:extLst>
                    <a:ext uri="{9D8B030D-6E8A-4147-A177-3AD203B41FA5}">
                      <a16:colId xmlns:a16="http://schemas.microsoft.com/office/drawing/2014/main" val="4232147644"/>
                    </a:ext>
                  </a:extLst>
                </a:gridCol>
                <a:gridCol w="1949451">
                  <a:extLst>
                    <a:ext uri="{9D8B030D-6E8A-4147-A177-3AD203B41FA5}">
                      <a16:colId xmlns:a16="http://schemas.microsoft.com/office/drawing/2014/main" val="3121038395"/>
                    </a:ext>
                  </a:extLst>
                </a:gridCol>
              </a:tblGrid>
              <a:tr h="370840">
                <a:tc>
                  <a:txBody>
                    <a:bodyPr/>
                    <a:lstStyle/>
                    <a:p>
                      <a:pPr algn="ctr"/>
                      <a:r>
                        <a:rPr lang="en-CA" dirty="0"/>
                        <a:t>P-value</a:t>
                      </a:r>
                    </a:p>
                  </a:txBody>
                  <a:tcPr/>
                </a:tc>
                <a:tc>
                  <a:txBody>
                    <a:bodyPr/>
                    <a:lstStyle/>
                    <a:p>
                      <a:pPr algn="ctr"/>
                      <a:r>
                        <a:rPr lang="en-CA" dirty="0"/>
                        <a:t>BH</a:t>
                      </a:r>
                    </a:p>
                  </a:txBody>
                  <a:tcPr/>
                </a:tc>
                <a:tc>
                  <a:txBody>
                    <a:bodyPr/>
                    <a:lstStyle/>
                    <a:p>
                      <a:pPr algn="ctr"/>
                      <a:r>
                        <a:rPr lang="en-CA" dirty="0"/>
                        <a:t>Measure</a:t>
                      </a:r>
                    </a:p>
                  </a:txBody>
                  <a:tcPr/>
                </a:tc>
                <a:tc>
                  <a:txBody>
                    <a:bodyPr/>
                    <a:lstStyle/>
                    <a:p>
                      <a:pPr algn="ctr"/>
                      <a:r>
                        <a:rPr lang="en-CA" dirty="0"/>
                        <a:t>Matched Tissue</a:t>
                      </a:r>
                    </a:p>
                  </a:txBody>
                  <a:tcPr/>
                </a:tc>
                <a:extLst>
                  <a:ext uri="{0D108BD9-81ED-4DB2-BD59-A6C34878D82A}">
                    <a16:rowId xmlns:a16="http://schemas.microsoft.com/office/drawing/2014/main" val="3935814957"/>
                  </a:ext>
                </a:extLst>
              </a:tr>
              <a:tr h="370840">
                <a:tc>
                  <a:txBody>
                    <a:bodyPr/>
                    <a:lstStyle/>
                    <a:p>
                      <a:pPr algn="ctr" fontAlgn="b"/>
                      <a:r>
                        <a:rPr lang="en-CA" sz="1800" b="0" i="0" u="none" strike="noStrike" dirty="0">
                          <a:solidFill>
                            <a:srgbClr val="000000"/>
                          </a:solidFill>
                          <a:effectLst/>
                          <a:latin typeface="Calibri" panose="020F0502020204030204" pitchFamily="34" charset="0"/>
                        </a:rPr>
                        <a:t>0.141365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0.141365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sobs</a:t>
                      </a:r>
                    </a:p>
                  </a:txBody>
                  <a:tcPr marL="9525" marR="9525" marT="9525" marB="0" anchor="b"/>
                </a:tc>
                <a:tc>
                  <a:txBody>
                    <a:bodyPr/>
                    <a:lstStyle/>
                    <a:p>
                      <a:pPr algn="ctr"/>
                      <a:r>
                        <a:rPr lang="en-CA" dirty="0"/>
                        <a:t>Yes</a:t>
                      </a:r>
                    </a:p>
                  </a:txBody>
                  <a:tcPr/>
                </a:tc>
                <a:extLst>
                  <a:ext uri="{0D108BD9-81ED-4DB2-BD59-A6C34878D82A}">
                    <a16:rowId xmlns:a16="http://schemas.microsoft.com/office/drawing/2014/main" val="1848212955"/>
                  </a:ext>
                </a:extLst>
              </a:tr>
              <a:tr h="370840">
                <a:tc>
                  <a:txBody>
                    <a:bodyPr/>
                    <a:lstStyle/>
                    <a:p>
                      <a:pPr algn="ctr" fontAlgn="b"/>
                      <a:r>
                        <a:rPr lang="en-CA" sz="1800" b="0" i="0" u="none" strike="noStrike">
                          <a:solidFill>
                            <a:srgbClr val="000000"/>
                          </a:solidFill>
                          <a:effectLst/>
                          <a:latin typeface="Calibri" panose="020F0502020204030204" pitchFamily="34" charset="0"/>
                        </a:rPr>
                        <a:t>0.112641</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0.141365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Shannon</a:t>
                      </a:r>
                    </a:p>
                  </a:txBody>
                  <a:tcPr marL="9525" marR="9525" marT="9525" marB="0" anchor="b"/>
                </a:tc>
                <a:tc>
                  <a:txBody>
                    <a:bodyPr/>
                    <a:lstStyle/>
                    <a:p>
                      <a:pPr algn="ctr"/>
                      <a:r>
                        <a:rPr lang="en-CA" dirty="0"/>
                        <a:t>Yes</a:t>
                      </a:r>
                    </a:p>
                  </a:txBody>
                  <a:tcPr/>
                </a:tc>
                <a:extLst>
                  <a:ext uri="{0D108BD9-81ED-4DB2-BD59-A6C34878D82A}">
                    <a16:rowId xmlns:a16="http://schemas.microsoft.com/office/drawing/2014/main" val="2564566746"/>
                  </a:ext>
                </a:extLst>
              </a:tr>
              <a:tr h="370840">
                <a:tc>
                  <a:txBody>
                    <a:bodyPr/>
                    <a:lstStyle/>
                    <a:p>
                      <a:pPr algn="ctr" fontAlgn="b"/>
                      <a:r>
                        <a:rPr lang="en-CA" sz="1800" b="0" i="0" u="none" strike="noStrike">
                          <a:solidFill>
                            <a:srgbClr val="000000"/>
                          </a:solidFill>
                          <a:effectLst/>
                          <a:latin typeface="Calibri" panose="020F0502020204030204" pitchFamily="34" charset="0"/>
                        </a:rPr>
                        <a:t>0.110498</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0.141365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Evenness</a:t>
                      </a:r>
                    </a:p>
                  </a:txBody>
                  <a:tcPr marL="9525" marR="9525" marT="9525" marB="0" anchor="b"/>
                </a:tc>
                <a:tc>
                  <a:txBody>
                    <a:bodyPr/>
                    <a:lstStyle/>
                    <a:p>
                      <a:pPr algn="ctr"/>
                      <a:r>
                        <a:rPr lang="en-CA" dirty="0"/>
                        <a:t>Yes</a:t>
                      </a:r>
                    </a:p>
                  </a:txBody>
                  <a:tcPr/>
                </a:tc>
                <a:extLst>
                  <a:ext uri="{0D108BD9-81ED-4DB2-BD59-A6C34878D82A}">
                    <a16:rowId xmlns:a16="http://schemas.microsoft.com/office/drawing/2014/main" val="3996686633"/>
                  </a:ext>
                </a:extLst>
              </a:tr>
              <a:tr h="370840">
                <a:tc>
                  <a:txBody>
                    <a:bodyPr/>
                    <a:lstStyle/>
                    <a:p>
                      <a:pPr algn="ctr" fontAlgn="b"/>
                      <a:r>
                        <a:rPr lang="en-CA" sz="1800" b="0" i="0" u="none" strike="noStrike" dirty="0">
                          <a:solidFill>
                            <a:srgbClr val="000000"/>
                          </a:solidFill>
                          <a:effectLst/>
                          <a:latin typeface="Calibri" panose="020F0502020204030204" pitchFamily="34" charset="0"/>
                        </a:rPr>
                        <a:t>0.07097</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0.173024</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Sobs</a:t>
                      </a:r>
                    </a:p>
                  </a:txBody>
                  <a:tcPr marL="9525" marR="9525" marT="9525" marB="0" anchor="b"/>
                </a:tc>
                <a:tc>
                  <a:txBody>
                    <a:bodyPr/>
                    <a:lstStyle/>
                    <a:p>
                      <a:pPr algn="ctr"/>
                      <a:r>
                        <a:rPr lang="en-CA" dirty="0"/>
                        <a:t>No</a:t>
                      </a:r>
                    </a:p>
                  </a:txBody>
                  <a:tcPr/>
                </a:tc>
                <a:extLst>
                  <a:ext uri="{0D108BD9-81ED-4DB2-BD59-A6C34878D82A}">
                    <a16:rowId xmlns:a16="http://schemas.microsoft.com/office/drawing/2014/main" val="3778243187"/>
                  </a:ext>
                </a:extLst>
              </a:tr>
              <a:tr h="370840">
                <a:tc>
                  <a:txBody>
                    <a:bodyPr/>
                    <a:lstStyle/>
                    <a:p>
                      <a:pPr algn="ctr" fontAlgn="b"/>
                      <a:r>
                        <a:rPr lang="en-CA" sz="1800" b="0" i="0" u="none" strike="noStrike">
                          <a:solidFill>
                            <a:srgbClr val="000000"/>
                          </a:solidFill>
                          <a:effectLst/>
                          <a:latin typeface="Calibri" panose="020F0502020204030204" pitchFamily="34" charset="0"/>
                        </a:rPr>
                        <a:t>0.115349</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0.173024</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Shannon</a:t>
                      </a:r>
                    </a:p>
                  </a:txBody>
                  <a:tcPr marL="9525" marR="9525" marT="9525" marB="0" anchor="b"/>
                </a:tc>
                <a:tc>
                  <a:txBody>
                    <a:bodyPr/>
                    <a:lstStyle/>
                    <a:p>
                      <a:pPr algn="ctr"/>
                      <a:r>
                        <a:rPr lang="en-CA" dirty="0"/>
                        <a:t>No</a:t>
                      </a:r>
                    </a:p>
                  </a:txBody>
                  <a:tcPr/>
                </a:tc>
                <a:extLst>
                  <a:ext uri="{0D108BD9-81ED-4DB2-BD59-A6C34878D82A}">
                    <a16:rowId xmlns:a16="http://schemas.microsoft.com/office/drawing/2014/main" val="2914622355"/>
                  </a:ext>
                </a:extLst>
              </a:tr>
              <a:tr h="370840">
                <a:tc>
                  <a:txBody>
                    <a:bodyPr/>
                    <a:lstStyle/>
                    <a:p>
                      <a:pPr algn="ctr" fontAlgn="b"/>
                      <a:r>
                        <a:rPr lang="en-CA" sz="1800" b="0" i="0" u="none" strike="noStrike">
                          <a:solidFill>
                            <a:srgbClr val="000000"/>
                          </a:solidFill>
                          <a:effectLst/>
                          <a:latin typeface="Calibri" panose="020F0502020204030204" pitchFamily="34" charset="0"/>
                        </a:rPr>
                        <a:t>0.2101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0.2101</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Evenness</a:t>
                      </a:r>
                    </a:p>
                  </a:txBody>
                  <a:tcPr marL="9525" marR="9525" marT="9525" marB="0" anchor="b"/>
                </a:tc>
                <a:tc>
                  <a:txBody>
                    <a:bodyPr/>
                    <a:lstStyle/>
                    <a:p>
                      <a:pPr algn="ctr"/>
                      <a:r>
                        <a:rPr lang="en-CA" dirty="0"/>
                        <a:t>No</a:t>
                      </a:r>
                    </a:p>
                  </a:txBody>
                  <a:tcPr/>
                </a:tc>
                <a:extLst>
                  <a:ext uri="{0D108BD9-81ED-4DB2-BD59-A6C34878D82A}">
                    <a16:rowId xmlns:a16="http://schemas.microsoft.com/office/drawing/2014/main" val="4013418915"/>
                  </a:ext>
                </a:extLst>
              </a:tr>
            </a:tbl>
          </a:graphicData>
        </a:graphic>
      </p:graphicFrame>
    </p:spTree>
    <p:extLst>
      <p:ext uri="{BB962C8B-B14F-4D97-AF65-F5344CB8AC3E}">
        <p14:creationId xmlns:p14="http://schemas.microsoft.com/office/powerpoint/2010/main" val="19792485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D7A4FC4B-A979-4858-85EE-7538E1AD1813}"/>
              </a:ext>
            </a:extLst>
          </p:cNvPr>
          <p:cNvGraphicFramePr>
            <a:graphicFrameLocks noGrp="1"/>
          </p:cNvGraphicFramePr>
          <p:nvPr>
            <p:extLst>
              <p:ext uri="{D42A27DB-BD31-4B8C-83A1-F6EECF244321}">
                <p14:modId xmlns:p14="http://schemas.microsoft.com/office/powerpoint/2010/main" val="14747975"/>
              </p:ext>
            </p:extLst>
          </p:nvPr>
        </p:nvGraphicFramePr>
        <p:xfrm>
          <a:off x="1932324" y="1726429"/>
          <a:ext cx="8128000" cy="37084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2548355738"/>
                    </a:ext>
                  </a:extLst>
                </a:gridCol>
                <a:gridCol w="2032000">
                  <a:extLst>
                    <a:ext uri="{9D8B030D-6E8A-4147-A177-3AD203B41FA5}">
                      <a16:colId xmlns:a16="http://schemas.microsoft.com/office/drawing/2014/main" val="1082544761"/>
                    </a:ext>
                  </a:extLst>
                </a:gridCol>
                <a:gridCol w="2032000">
                  <a:extLst>
                    <a:ext uri="{9D8B030D-6E8A-4147-A177-3AD203B41FA5}">
                      <a16:colId xmlns:a16="http://schemas.microsoft.com/office/drawing/2014/main" val="1031566114"/>
                    </a:ext>
                  </a:extLst>
                </a:gridCol>
                <a:gridCol w="2032000">
                  <a:extLst>
                    <a:ext uri="{9D8B030D-6E8A-4147-A177-3AD203B41FA5}">
                      <a16:colId xmlns:a16="http://schemas.microsoft.com/office/drawing/2014/main" val="2483380850"/>
                    </a:ext>
                  </a:extLst>
                </a:gridCol>
              </a:tblGrid>
              <a:tr h="370840">
                <a:tc>
                  <a:txBody>
                    <a:bodyPr/>
                    <a:lstStyle/>
                    <a:p>
                      <a:pPr algn="ctr"/>
                      <a:r>
                        <a:rPr lang="en-CA" dirty="0"/>
                        <a:t>Adjusted P-value</a:t>
                      </a:r>
                    </a:p>
                  </a:txBody>
                  <a:tcPr/>
                </a:tc>
                <a:tc>
                  <a:txBody>
                    <a:bodyPr/>
                    <a:lstStyle/>
                    <a:p>
                      <a:pPr algn="ctr"/>
                      <a:r>
                        <a:rPr lang="en-CA" dirty="0"/>
                        <a:t>Comparison</a:t>
                      </a:r>
                    </a:p>
                  </a:txBody>
                  <a:tcPr/>
                </a:tc>
                <a:tc>
                  <a:txBody>
                    <a:bodyPr/>
                    <a:lstStyle/>
                    <a:p>
                      <a:pPr algn="ctr"/>
                      <a:r>
                        <a:rPr lang="en-CA" dirty="0"/>
                        <a:t>Measure</a:t>
                      </a:r>
                    </a:p>
                  </a:txBody>
                  <a:tcPr/>
                </a:tc>
                <a:tc>
                  <a:txBody>
                    <a:bodyPr/>
                    <a:lstStyle/>
                    <a:p>
                      <a:pPr algn="ctr"/>
                      <a:r>
                        <a:rPr lang="en-CA" dirty="0"/>
                        <a:t>Matched</a:t>
                      </a:r>
                    </a:p>
                  </a:txBody>
                  <a:tcPr/>
                </a:tc>
                <a:extLst>
                  <a:ext uri="{0D108BD9-81ED-4DB2-BD59-A6C34878D82A}">
                    <a16:rowId xmlns:a16="http://schemas.microsoft.com/office/drawing/2014/main" val="2635776149"/>
                  </a:ext>
                </a:extLst>
              </a:tr>
              <a:tr h="370840">
                <a:tc>
                  <a:txBody>
                    <a:bodyPr/>
                    <a:lstStyle/>
                    <a:p>
                      <a:pPr algn="ctr" fontAlgn="b"/>
                      <a:r>
                        <a:rPr lang="en-CA" sz="1800" b="1" i="0" u="none" strike="noStrike" dirty="0">
                          <a:solidFill>
                            <a:srgbClr val="000000"/>
                          </a:solidFill>
                          <a:effectLst/>
                          <a:latin typeface="Calibri" panose="020F0502020204030204" pitchFamily="34" charset="0"/>
                        </a:rPr>
                        <a:t>0.031068</a:t>
                      </a:r>
                    </a:p>
                  </a:txBody>
                  <a:tcPr marL="9525" marR="9525" marT="9525" marB="0" anchor="b"/>
                </a:tc>
                <a:tc>
                  <a:txBody>
                    <a:bodyPr/>
                    <a:lstStyle/>
                    <a:p>
                      <a:pPr algn="ctr"/>
                      <a:r>
                        <a:rPr lang="en-CA" b="1" dirty="0"/>
                        <a:t>control – cancer</a:t>
                      </a:r>
                    </a:p>
                  </a:txBody>
                  <a:tcPr/>
                </a:tc>
                <a:tc>
                  <a:txBody>
                    <a:bodyPr/>
                    <a:lstStyle/>
                    <a:p>
                      <a:pPr algn="ctr"/>
                      <a:r>
                        <a:rPr lang="en-CA" b="1" dirty="0"/>
                        <a:t>sobs</a:t>
                      </a:r>
                    </a:p>
                  </a:txBody>
                  <a:tcPr/>
                </a:tc>
                <a:tc>
                  <a:txBody>
                    <a:bodyPr/>
                    <a:lstStyle/>
                    <a:p>
                      <a:pPr algn="ctr"/>
                      <a:r>
                        <a:rPr lang="en-CA" b="1" dirty="0"/>
                        <a:t>No</a:t>
                      </a:r>
                    </a:p>
                  </a:txBody>
                  <a:tcPr/>
                </a:tc>
                <a:extLst>
                  <a:ext uri="{0D108BD9-81ED-4DB2-BD59-A6C34878D82A}">
                    <a16:rowId xmlns:a16="http://schemas.microsoft.com/office/drawing/2014/main" val="1126337721"/>
                  </a:ext>
                </a:extLst>
              </a:tr>
              <a:tr h="370840">
                <a:tc>
                  <a:txBody>
                    <a:bodyPr/>
                    <a:lstStyle/>
                    <a:p>
                      <a:pPr algn="ctr" fontAlgn="b"/>
                      <a:r>
                        <a:rPr lang="en-CA" sz="1800" b="0" i="0" u="none" strike="noStrike" dirty="0">
                          <a:solidFill>
                            <a:srgbClr val="000000"/>
                          </a:solidFill>
                          <a:effectLst/>
                          <a:latin typeface="Calibri" panose="020F0502020204030204" pitchFamily="34" charset="0"/>
                        </a:rPr>
                        <a:t>0.956805</a:t>
                      </a:r>
                    </a:p>
                  </a:txBody>
                  <a:tcPr marL="9525" marR="9525" marT="9525" marB="0" anchor="b"/>
                </a:tc>
                <a:tc>
                  <a:txBody>
                    <a:bodyPr/>
                    <a:lstStyle/>
                    <a:p>
                      <a:pPr algn="ctr"/>
                      <a:r>
                        <a:rPr lang="en-CA" b="0" dirty="0"/>
                        <a:t>adenoma – cancer</a:t>
                      </a:r>
                    </a:p>
                  </a:txBody>
                  <a:tcPr/>
                </a:tc>
                <a:tc>
                  <a:txBody>
                    <a:bodyPr/>
                    <a:lstStyle/>
                    <a:p>
                      <a:pPr algn="ctr"/>
                      <a:r>
                        <a:rPr lang="en-CA" b="0" dirty="0"/>
                        <a:t>sobs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104396978"/>
                  </a:ext>
                </a:extLst>
              </a:tr>
              <a:tr h="370840">
                <a:tc>
                  <a:txBody>
                    <a:bodyPr/>
                    <a:lstStyle/>
                    <a:p>
                      <a:pPr algn="ctr" fontAlgn="b"/>
                      <a:r>
                        <a:rPr lang="en-CA" sz="1800" b="0" i="0" u="none" strike="noStrike" dirty="0">
                          <a:solidFill>
                            <a:srgbClr val="000000"/>
                          </a:solidFill>
                          <a:effectLst/>
                          <a:latin typeface="Calibri" panose="020F0502020204030204" pitchFamily="34" charset="0"/>
                        </a:rPr>
                        <a:t>0.090058</a:t>
                      </a:r>
                    </a:p>
                  </a:txBody>
                  <a:tcPr marL="9525" marR="9525" marT="9525" marB="0" anchor="b"/>
                </a:tc>
                <a:tc>
                  <a:txBody>
                    <a:bodyPr/>
                    <a:lstStyle/>
                    <a:p>
                      <a:pPr algn="ctr"/>
                      <a:r>
                        <a:rPr lang="en-CA" b="0" dirty="0"/>
                        <a:t>adenoma – cancer</a:t>
                      </a:r>
                    </a:p>
                  </a:txBody>
                  <a:tcPr/>
                </a:tc>
                <a:tc>
                  <a:txBody>
                    <a:bodyPr/>
                    <a:lstStyle/>
                    <a:p>
                      <a:pPr algn="ctr"/>
                      <a:r>
                        <a:rPr lang="en-CA" b="0" dirty="0"/>
                        <a:t>sobs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874996971"/>
                  </a:ext>
                </a:extLst>
              </a:tr>
              <a:tr h="370840">
                <a:tc>
                  <a:txBody>
                    <a:bodyPr/>
                    <a:lstStyle/>
                    <a:p>
                      <a:pPr algn="ctr" fontAlgn="b"/>
                      <a:r>
                        <a:rPr lang="en-CA" sz="1800" b="1" i="0" u="none" strike="noStrike" dirty="0">
                          <a:solidFill>
                            <a:srgbClr val="000000"/>
                          </a:solidFill>
                          <a:effectLst/>
                          <a:latin typeface="Calibri" panose="020F0502020204030204" pitchFamily="34" charset="0"/>
                        </a:rPr>
                        <a:t>0.031251</a:t>
                      </a:r>
                    </a:p>
                  </a:txBody>
                  <a:tcPr marL="9525" marR="9525" marT="9525" marB="0" anchor="b"/>
                </a:tc>
                <a:tc>
                  <a:txBody>
                    <a:bodyPr/>
                    <a:lstStyle/>
                    <a:p>
                      <a:pPr algn="ctr"/>
                      <a:r>
                        <a:rPr lang="en-CA" b="1" dirty="0"/>
                        <a:t>control – cancer</a:t>
                      </a:r>
                    </a:p>
                  </a:txBody>
                  <a:tcPr/>
                </a:tc>
                <a:tc>
                  <a:txBody>
                    <a:bodyPr/>
                    <a:lstStyle/>
                    <a:p>
                      <a:pPr algn="ctr"/>
                      <a:r>
                        <a:rPr lang="en-CA" b="1" dirty="0"/>
                        <a:t>Shannon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32666398"/>
                  </a:ext>
                </a:extLst>
              </a:tr>
              <a:tr h="370840">
                <a:tc>
                  <a:txBody>
                    <a:bodyPr/>
                    <a:lstStyle/>
                    <a:p>
                      <a:pPr algn="ctr" fontAlgn="b"/>
                      <a:r>
                        <a:rPr lang="en-CA" sz="1800" b="0" i="0" u="none" strike="noStrike">
                          <a:solidFill>
                            <a:srgbClr val="000000"/>
                          </a:solidFill>
                          <a:effectLst/>
                          <a:latin typeface="Calibri" panose="020F0502020204030204" pitchFamily="34" charset="0"/>
                        </a:rPr>
                        <a:t>0.577201</a:t>
                      </a:r>
                    </a:p>
                  </a:txBody>
                  <a:tcPr marL="9525" marR="9525" marT="9525" marB="0" anchor="b"/>
                </a:tc>
                <a:tc>
                  <a:txBody>
                    <a:bodyPr/>
                    <a:lstStyle/>
                    <a:p>
                      <a:pPr algn="ctr"/>
                      <a:r>
                        <a:rPr lang="en-CA" b="0" dirty="0"/>
                        <a:t>adenoma – cancer</a:t>
                      </a:r>
                    </a:p>
                  </a:txBody>
                  <a:tcPr/>
                </a:tc>
                <a:tc>
                  <a:txBody>
                    <a:bodyPr/>
                    <a:lstStyle/>
                    <a:p>
                      <a:pPr algn="ctr"/>
                      <a:r>
                        <a:rPr lang="en-CA" b="0" dirty="0"/>
                        <a:t>Shannon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2247846735"/>
                  </a:ext>
                </a:extLst>
              </a:tr>
              <a:tr h="370840">
                <a:tc>
                  <a:txBody>
                    <a:bodyPr/>
                    <a:lstStyle/>
                    <a:p>
                      <a:pPr algn="ctr" fontAlgn="b"/>
                      <a:r>
                        <a:rPr lang="en-CA" sz="1800" b="1" i="0" u="none" strike="noStrike" dirty="0">
                          <a:solidFill>
                            <a:srgbClr val="000000"/>
                          </a:solidFill>
                          <a:effectLst/>
                          <a:latin typeface="Calibri" panose="020F0502020204030204" pitchFamily="34" charset="0"/>
                        </a:rPr>
                        <a:t>0.013365</a:t>
                      </a:r>
                    </a:p>
                  </a:txBody>
                  <a:tcPr marL="9525" marR="9525" marT="9525" marB="0" anchor="b"/>
                </a:tc>
                <a:tc>
                  <a:txBody>
                    <a:bodyPr/>
                    <a:lstStyle/>
                    <a:p>
                      <a:pPr algn="ctr"/>
                      <a:r>
                        <a:rPr lang="en-CA" b="1" dirty="0"/>
                        <a:t>adenoma – cancer</a:t>
                      </a:r>
                    </a:p>
                  </a:txBody>
                  <a:tcPr/>
                </a:tc>
                <a:tc>
                  <a:txBody>
                    <a:bodyPr/>
                    <a:lstStyle/>
                    <a:p>
                      <a:pPr algn="ctr"/>
                      <a:r>
                        <a:rPr lang="en-CA" b="1" dirty="0"/>
                        <a:t>Shannon</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3460920365"/>
                  </a:ext>
                </a:extLst>
              </a:tr>
              <a:tr h="370840">
                <a:tc>
                  <a:txBody>
                    <a:bodyPr/>
                    <a:lstStyle/>
                    <a:p>
                      <a:pPr algn="ctr" fontAlgn="b"/>
                      <a:r>
                        <a:rPr lang="en-CA" sz="1800" b="0" i="0" u="none" strike="noStrike">
                          <a:solidFill>
                            <a:srgbClr val="000000"/>
                          </a:solidFill>
                          <a:effectLst/>
                          <a:latin typeface="Calibri" panose="020F0502020204030204" pitchFamily="34" charset="0"/>
                        </a:rPr>
                        <a:t>0.068341</a:t>
                      </a:r>
                    </a:p>
                  </a:txBody>
                  <a:tcPr marL="9525" marR="9525" marT="9525" marB="0" anchor="b"/>
                </a:tc>
                <a:tc>
                  <a:txBody>
                    <a:bodyPr/>
                    <a:lstStyle/>
                    <a:p>
                      <a:pPr algn="ctr"/>
                      <a:r>
                        <a:rPr lang="en-CA" b="0" dirty="0"/>
                        <a:t>control – cancer</a:t>
                      </a:r>
                    </a:p>
                  </a:txBody>
                  <a:tcPr/>
                </a:tc>
                <a:tc>
                  <a:txBody>
                    <a:bodyPr/>
                    <a:lstStyle/>
                    <a:p>
                      <a:pPr algn="ctr"/>
                      <a:r>
                        <a:rPr lang="en-CA" b="0" dirty="0"/>
                        <a:t>Evenness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3916171641"/>
                  </a:ext>
                </a:extLst>
              </a:tr>
              <a:tr h="370840">
                <a:tc>
                  <a:txBody>
                    <a:bodyPr/>
                    <a:lstStyle/>
                    <a:p>
                      <a:pPr algn="ctr" fontAlgn="b"/>
                      <a:r>
                        <a:rPr lang="en-CA" sz="1800" b="0" i="0" u="none" strike="noStrike">
                          <a:solidFill>
                            <a:srgbClr val="000000"/>
                          </a:solidFill>
                          <a:effectLst/>
                          <a:latin typeface="Calibri" panose="020F0502020204030204" pitchFamily="34" charset="0"/>
                        </a:rPr>
                        <a:t>0.405577</a:t>
                      </a:r>
                    </a:p>
                  </a:txBody>
                  <a:tcPr marL="9525" marR="9525" marT="9525" marB="0" anchor="b"/>
                </a:tc>
                <a:tc>
                  <a:txBody>
                    <a:bodyPr/>
                    <a:lstStyle/>
                    <a:p>
                      <a:pPr algn="ctr"/>
                      <a:r>
                        <a:rPr lang="en-CA" b="0" dirty="0"/>
                        <a:t>adenoma – cancer</a:t>
                      </a:r>
                    </a:p>
                  </a:txBody>
                  <a:tcPr/>
                </a:tc>
                <a:tc>
                  <a:txBody>
                    <a:bodyPr/>
                    <a:lstStyle/>
                    <a:p>
                      <a:pPr algn="ctr"/>
                      <a:r>
                        <a:rPr lang="en-CA" b="0" dirty="0"/>
                        <a:t>Evenness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3876158907"/>
                  </a:ext>
                </a:extLst>
              </a:tr>
              <a:tr h="370840">
                <a:tc>
                  <a:txBody>
                    <a:bodyPr/>
                    <a:lstStyle/>
                    <a:p>
                      <a:pPr algn="ctr" fontAlgn="b"/>
                      <a:r>
                        <a:rPr lang="en-CA" sz="1800" b="1" i="0" u="none" strike="noStrike" dirty="0">
                          <a:solidFill>
                            <a:srgbClr val="000000"/>
                          </a:solidFill>
                          <a:effectLst/>
                          <a:latin typeface="Calibri" panose="020F0502020204030204" pitchFamily="34" charset="0"/>
                        </a:rPr>
                        <a:t>0.010942</a:t>
                      </a:r>
                    </a:p>
                  </a:txBody>
                  <a:tcPr marL="9525" marR="9525" marT="9525" marB="0" anchor="b"/>
                </a:tc>
                <a:tc>
                  <a:txBody>
                    <a:bodyPr/>
                    <a:lstStyle/>
                    <a:p>
                      <a:pPr algn="ctr"/>
                      <a:r>
                        <a:rPr lang="en-CA" b="1" dirty="0"/>
                        <a:t>adenoma – cancer</a:t>
                      </a:r>
                    </a:p>
                  </a:txBody>
                  <a:tcPr/>
                </a:tc>
                <a:tc>
                  <a:txBody>
                    <a:bodyPr/>
                    <a:lstStyle/>
                    <a:p>
                      <a:pPr algn="ctr"/>
                      <a:r>
                        <a:rPr lang="en-CA" b="1" dirty="0"/>
                        <a:t>Evenness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1"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4006091220"/>
                  </a:ext>
                </a:extLst>
              </a:tr>
            </a:tbl>
          </a:graphicData>
        </a:graphic>
      </p:graphicFrame>
      <p:sp>
        <p:nvSpPr>
          <p:cNvPr id="5" name="Title 1">
            <a:extLst>
              <a:ext uri="{FF2B5EF4-FFF2-40B4-BE49-F238E27FC236}">
                <a16:creationId xmlns:a16="http://schemas.microsoft.com/office/drawing/2014/main" id="{CB32C734-2FF0-4888-9C11-B1457DED4070}"/>
              </a:ext>
            </a:extLst>
          </p:cNvPr>
          <p:cNvSpPr>
            <a:spLocks noGrp="1"/>
          </p:cNvSpPr>
          <p:nvPr>
            <p:ph type="title"/>
          </p:nvPr>
        </p:nvSpPr>
        <p:spPr>
          <a:xfrm>
            <a:off x="0" y="0"/>
            <a:ext cx="12192000" cy="810532"/>
          </a:xfrm>
        </p:spPr>
        <p:txBody>
          <a:bodyPr>
            <a:normAutofit fontScale="90000"/>
          </a:bodyPr>
          <a:lstStyle/>
          <a:p>
            <a:r>
              <a:rPr lang="en-CA" dirty="0"/>
              <a:t>Tissue: Difference between control, adenoma, and CRC</a:t>
            </a:r>
          </a:p>
        </p:txBody>
      </p:sp>
      <p:sp>
        <p:nvSpPr>
          <p:cNvPr id="6" name="Rectangle: Rounded Corners 5">
            <a:extLst>
              <a:ext uri="{FF2B5EF4-FFF2-40B4-BE49-F238E27FC236}">
                <a16:creationId xmlns:a16="http://schemas.microsoft.com/office/drawing/2014/main" id="{A91FB3FF-EFA2-4DB6-8B78-96EA9F468771}"/>
              </a:ext>
            </a:extLst>
          </p:cNvPr>
          <p:cNvSpPr/>
          <p:nvPr/>
        </p:nvSpPr>
        <p:spPr>
          <a:xfrm>
            <a:off x="1811867" y="2032000"/>
            <a:ext cx="8517466" cy="491067"/>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Rectangle: Rounded Corners 6">
            <a:extLst>
              <a:ext uri="{FF2B5EF4-FFF2-40B4-BE49-F238E27FC236}">
                <a16:creationId xmlns:a16="http://schemas.microsoft.com/office/drawing/2014/main" id="{639A399A-731A-42B4-915A-4E6AB37A81B0}"/>
              </a:ext>
            </a:extLst>
          </p:cNvPr>
          <p:cNvSpPr/>
          <p:nvPr/>
        </p:nvSpPr>
        <p:spPr>
          <a:xfrm>
            <a:off x="1811864" y="3166533"/>
            <a:ext cx="8517466" cy="491067"/>
          </a:xfrm>
          <a:prstGeom prst="roundRect">
            <a:avLst/>
          </a:prstGeom>
          <a:noFill/>
          <a:ln w="3810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Rectangle: Rounded Corners 7">
            <a:extLst>
              <a:ext uri="{FF2B5EF4-FFF2-40B4-BE49-F238E27FC236}">
                <a16:creationId xmlns:a16="http://schemas.microsoft.com/office/drawing/2014/main" id="{9481EA0C-AF7B-4027-A669-B6D7A062E4BC}"/>
              </a:ext>
            </a:extLst>
          </p:cNvPr>
          <p:cNvSpPr/>
          <p:nvPr/>
        </p:nvSpPr>
        <p:spPr>
          <a:xfrm>
            <a:off x="1803397" y="3894671"/>
            <a:ext cx="8517466" cy="491067"/>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Rectangle: Rounded Corners 8">
            <a:extLst>
              <a:ext uri="{FF2B5EF4-FFF2-40B4-BE49-F238E27FC236}">
                <a16:creationId xmlns:a16="http://schemas.microsoft.com/office/drawing/2014/main" id="{B0C8184C-0D43-4704-8826-FF52B308E00F}"/>
              </a:ext>
            </a:extLst>
          </p:cNvPr>
          <p:cNvSpPr/>
          <p:nvPr/>
        </p:nvSpPr>
        <p:spPr>
          <a:xfrm>
            <a:off x="1803394" y="5012274"/>
            <a:ext cx="8517466" cy="491067"/>
          </a:xfrm>
          <a:prstGeom prst="roundRect">
            <a:avLst/>
          </a:prstGeom>
          <a:noFill/>
          <a:ln w="381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442814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EEB009-44B5-49E9-ADAA-AAEA8D915AFC}"/>
              </a:ext>
            </a:extLst>
          </p:cNvPr>
          <p:cNvSpPr>
            <a:spLocks noGrp="1"/>
          </p:cNvSpPr>
          <p:nvPr>
            <p:ph type="title"/>
          </p:nvPr>
        </p:nvSpPr>
        <p:spPr>
          <a:xfrm>
            <a:off x="0" y="0"/>
            <a:ext cx="12192000" cy="810532"/>
          </a:xfrm>
        </p:spPr>
        <p:txBody>
          <a:bodyPr>
            <a:normAutofit fontScale="90000"/>
          </a:bodyPr>
          <a:lstStyle/>
          <a:p>
            <a:r>
              <a:rPr lang="en-CA" dirty="0"/>
              <a:t>Tissue: Difference between control, adenoma, and CRC</a:t>
            </a:r>
          </a:p>
        </p:txBody>
      </p:sp>
      <p:graphicFrame>
        <p:nvGraphicFramePr>
          <p:cNvPr id="5" name="Table 4">
            <a:extLst>
              <a:ext uri="{FF2B5EF4-FFF2-40B4-BE49-F238E27FC236}">
                <a16:creationId xmlns:a16="http://schemas.microsoft.com/office/drawing/2014/main" id="{48B4BD75-5F2D-406B-9B3D-DF377F97F895}"/>
              </a:ext>
            </a:extLst>
          </p:cNvPr>
          <p:cNvGraphicFramePr>
            <a:graphicFrameLocks noGrp="1"/>
          </p:cNvGraphicFramePr>
          <p:nvPr>
            <p:extLst>
              <p:ext uri="{D42A27DB-BD31-4B8C-83A1-F6EECF244321}">
                <p14:modId xmlns:p14="http://schemas.microsoft.com/office/powerpoint/2010/main" val="4140980439"/>
              </p:ext>
            </p:extLst>
          </p:nvPr>
        </p:nvGraphicFramePr>
        <p:xfrm>
          <a:off x="1896533" y="2116666"/>
          <a:ext cx="8128000" cy="2595880"/>
        </p:xfrm>
        <a:graphic>
          <a:graphicData uri="http://schemas.openxmlformats.org/drawingml/2006/table">
            <a:tbl>
              <a:tblPr firstRow="1" bandRow="1">
                <a:tableStyleId>{5C22544A-7EE6-4342-B048-85BDC9FD1C3A}</a:tableStyleId>
              </a:tblPr>
              <a:tblGrid>
                <a:gridCol w="1625600">
                  <a:extLst>
                    <a:ext uri="{9D8B030D-6E8A-4147-A177-3AD203B41FA5}">
                      <a16:colId xmlns:a16="http://schemas.microsoft.com/office/drawing/2014/main" val="1745533859"/>
                    </a:ext>
                  </a:extLst>
                </a:gridCol>
                <a:gridCol w="1625600">
                  <a:extLst>
                    <a:ext uri="{9D8B030D-6E8A-4147-A177-3AD203B41FA5}">
                      <a16:colId xmlns:a16="http://schemas.microsoft.com/office/drawing/2014/main" val="4216239359"/>
                    </a:ext>
                  </a:extLst>
                </a:gridCol>
                <a:gridCol w="1625600">
                  <a:extLst>
                    <a:ext uri="{9D8B030D-6E8A-4147-A177-3AD203B41FA5}">
                      <a16:colId xmlns:a16="http://schemas.microsoft.com/office/drawing/2014/main" val="3434500496"/>
                    </a:ext>
                  </a:extLst>
                </a:gridCol>
                <a:gridCol w="1625600">
                  <a:extLst>
                    <a:ext uri="{9D8B030D-6E8A-4147-A177-3AD203B41FA5}">
                      <a16:colId xmlns:a16="http://schemas.microsoft.com/office/drawing/2014/main" val="739009819"/>
                    </a:ext>
                  </a:extLst>
                </a:gridCol>
                <a:gridCol w="1625600">
                  <a:extLst>
                    <a:ext uri="{9D8B030D-6E8A-4147-A177-3AD203B41FA5}">
                      <a16:colId xmlns:a16="http://schemas.microsoft.com/office/drawing/2014/main" val="2147392318"/>
                    </a:ext>
                  </a:extLst>
                </a:gridCol>
              </a:tblGrid>
              <a:tr h="370840">
                <a:tc>
                  <a:txBody>
                    <a:bodyPr/>
                    <a:lstStyle/>
                    <a:p>
                      <a:pPr algn="ctr"/>
                      <a:r>
                        <a:rPr lang="en-CA" dirty="0"/>
                        <a:t>Measure</a:t>
                      </a:r>
                    </a:p>
                  </a:txBody>
                  <a:tcPr/>
                </a:tc>
                <a:tc>
                  <a:txBody>
                    <a:bodyPr/>
                    <a:lstStyle/>
                    <a:p>
                      <a:pPr algn="ctr"/>
                      <a:r>
                        <a:rPr lang="en-CA" dirty="0" err="1"/>
                        <a:t>Chi_sqaure</a:t>
                      </a:r>
                      <a:endParaRPr lang="en-CA" dirty="0"/>
                    </a:p>
                  </a:txBody>
                  <a:tcPr/>
                </a:tc>
                <a:tc>
                  <a:txBody>
                    <a:bodyPr/>
                    <a:lstStyle/>
                    <a:p>
                      <a:pPr algn="ctr"/>
                      <a:r>
                        <a:rPr lang="en-CA" dirty="0"/>
                        <a:t>P-value</a:t>
                      </a:r>
                    </a:p>
                  </a:txBody>
                  <a:tcPr/>
                </a:tc>
                <a:tc>
                  <a:txBody>
                    <a:bodyPr/>
                    <a:lstStyle/>
                    <a:p>
                      <a:pPr algn="ctr"/>
                      <a:r>
                        <a:rPr lang="en-CA" dirty="0"/>
                        <a:t>BH</a:t>
                      </a:r>
                    </a:p>
                  </a:txBody>
                  <a:tcPr/>
                </a:tc>
                <a:tc>
                  <a:txBody>
                    <a:bodyPr/>
                    <a:lstStyle/>
                    <a:p>
                      <a:pPr algn="ctr"/>
                      <a:r>
                        <a:rPr lang="en-CA" dirty="0"/>
                        <a:t>Matched</a:t>
                      </a:r>
                    </a:p>
                  </a:txBody>
                  <a:tcPr/>
                </a:tc>
                <a:extLst>
                  <a:ext uri="{0D108BD9-81ED-4DB2-BD59-A6C34878D82A}">
                    <a16:rowId xmlns:a16="http://schemas.microsoft.com/office/drawing/2014/main" val="3232954819"/>
                  </a:ext>
                </a:extLst>
              </a:tr>
              <a:tr h="370840">
                <a:tc>
                  <a:txBody>
                    <a:bodyPr/>
                    <a:lstStyle/>
                    <a:p>
                      <a:pPr algn="ctr"/>
                      <a:r>
                        <a:rPr lang="en-CA" dirty="0"/>
                        <a:t>Shannon</a:t>
                      </a:r>
                    </a:p>
                  </a:txBody>
                  <a:tcPr/>
                </a:tc>
                <a:tc>
                  <a:txBody>
                    <a:bodyPr/>
                    <a:lstStyle/>
                    <a:p>
                      <a:pPr algn="ctr" fontAlgn="b"/>
                      <a:r>
                        <a:rPr lang="en-CA" sz="1800" b="0" i="0" u="none" strike="noStrike" dirty="0">
                          <a:solidFill>
                            <a:srgbClr val="000000"/>
                          </a:solidFill>
                          <a:effectLst/>
                          <a:latin typeface="Calibri" panose="020F0502020204030204" pitchFamily="34" charset="0"/>
                        </a:rPr>
                        <a:t>0.153872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0.694863</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0.742262</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Yes</a:t>
                      </a:r>
                    </a:p>
                  </a:txBody>
                  <a:tcPr marL="9525" marR="9525" marT="9525" marB="0" anchor="b"/>
                </a:tc>
                <a:extLst>
                  <a:ext uri="{0D108BD9-81ED-4DB2-BD59-A6C34878D82A}">
                    <a16:rowId xmlns:a16="http://schemas.microsoft.com/office/drawing/2014/main" val="3686670812"/>
                  </a:ext>
                </a:extLst>
              </a:tr>
              <a:tr h="370840">
                <a:tc>
                  <a:txBody>
                    <a:bodyPr/>
                    <a:lstStyle/>
                    <a:p>
                      <a:pPr algn="ctr"/>
                      <a:r>
                        <a:rPr lang="en-CA" dirty="0"/>
                        <a:t>Evenness</a:t>
                      </a:r>
                    </a:p>
                  </a:txBody>
                  <a:tcPr/>
                </a:tc>
                <a:tc>
                  <a:txBody>
                    <a:bodyPr/>
                    <a:lstStyle/>
                    <a:p>
                      <a:pPr algn="ctr" fontAlgn="b"/>
                      <a:r>
                        <a:rPr lang="en-CA" sz="1800" b="0" i="0" u="none" strike="noStrike" dirty="0">
                          <a:solidFill>
                            <a:srgbClr val="000000"/>
                          </a:solidFill>
                          <a:effectLst/>
                          <a:latin typeface="Calibri" panose="020F0502020204030204" pitchFamily="34" charset="0"/>
                        </a:rPr>
                        <a:t>0.123245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0.725541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0.742262</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Yes</a:t>
                      </a:r>
                    </a:p>
                  </a:txBody>
                  <a:tcPr marL="9525" marR="9525" marT="9525" marB="0" anchor="b"/>
                </a:tc>
                <a:extLst>
                  <a:ext uri="{0D108BD9-81ED-4DB2-BD59-A6C34878D82A}">
                    <a16:rowId xmlns:a16="http://schemas.microsoft.com/office/drawing/2014/main" val="1243520600"/>
                  </a:ext>
                </a:extLst>
              </a:tr>
              <a:tr h="370840">
                <a:tc>
                  <a:txBody>
                    <a:bodyPr/>
                    <a:lstStyle/>
                    <a:p>
                      <a:pPr algn="ctr"/>
                      <a:r>
                        <a:rPr lang="en-CA" dirty="0"/>
                        <a:t>sobs</a:t>
                      </a:r>
                    </a:p>
                  </a:txBody>
                  <a:tcPr/>
                </a:tc>
                <a:tc>
                  <a:txBody>
                    <a:bodyPr/>
                    <a:lstStyle/>
                    <a:p>
                      <a:pPr algn="ctr" fontAlgn="b"/>
                      <a:r>
                        <a:rPr lang="en-CA" sz="1800" b="0" i="0" u="none" strike="noStrike">
                          <a:solidFill>
                            <a:srgbClr val="000000"/>
                          </a:solidFill>
                          <a:effectLst/>
                          <a:latin typeface="Calibri" panose="020F0502020204030204" pitchFamily="34" charset="0"/>
                        </a:rPr>
                        <a:t>0.108149</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0.742262</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0.742262</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Yes</a:t>
                      </a:r>
                    </a:p>
                  </a:txBody>
                  <a:tcPr marL="9525" marR="9525" marT="9525" marB="0" anchor="b"/>
                </a:tc>
                <a:extLst>
                  <a:ext uri="{0D108BD9-81ED-4DB2-BD59-A6C34878D82A}">
                    <a16:rowId xmlns:a16="http://schemas.microsoft.com/office/drawing/2014/main" val="3695196876"/>
                  </a:ext>
                </a:extLst>
              </a:tr>
              <a:tr h="370840">
                <a:tc>
                  <a:txBody>
                    <a:bodyPr/>
                    <a:lstStyle/>
                    <a:p>
                      <a:pPr algn="ctr"/>
                      <a:r>
                        <a:rPr lang="en-CA" dirty="0"/>
                        <a:t>Shannon</a:t>
                      </a:r>
                    </a:p>
                  </a:txBody>
                  <a:tcPr/>
                </a:tc>
                <a:tc>
                  <a:txBody>
                    <a:bodyPr/>
                    <a:lstStyle/>
                    <a:p>
                      <a:pPr algn="ctr" fontAlgn="b"/>
                      <a:r>
                        <a:rPr lang="en-CA" sz="1800" b="0" i="0" u="none" strike="noStrike" dirty="0">
                          <a:solidFill>
                            <a:srgbClr val="000000"/>
                          </a:solidFill>
                          <a:effectLst/>
                          <a:latin typeface="Calibri" panose="020F0502020204030204" pitchFamily="34" charset="0"/>
                        </a:rPr>
                        <a:t>3.913167</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0.047909</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0.107051</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No</a:t>
                      </a:r>
                    </a:p>
                  </a:txBody>
                  <a:tcPr marL="9525" marR="9525" marT="9525" marB="0" anchor="b"/>
                </a:tc>
                <a:extLst>
                  <a:ext uri="{0D108BD9-81ED-4DB2-BD59-A6C34878D82A}">
                    <a16:rowId xmlns:a16="http://schemas.microsoft.com/office/drawing/2014/main" val="3805688075"/>
                  </a:ext>
                </a:extLst>
              </a:tr>
              <a:tr h="370840">
                <a:tc>
                  <a:txBody>
                    <a:bodyPr/>
                    <a:lstStyle/>
                    <a:p>
                      <a:pPr algn="ctr"/>
                      <a:r>
                        <a:rPr lang="en-CA" dirty="0"/>
                        <a:t>Evenness</a:t>
                      </a:r>
                    </a:p>
                  </a:txBody>
                  <a:tcPr/>
                </a:tc>
                <a:tc>
                  <a:txBody>
                    <a:bodyPr/>
                    <a:lstStyle/>
                    <a:p>
                      <a:pPr algn="ctr" fontAlgn="b"/>
                      <a:r>
                        <a:rPr lang="en-CA" sz="1800" b="0" i="0" u="none" strike="noStrike">
                          <a:solidFill>
                            <a:srgbClr val="000000"/>
                          </a:solidFill>
                          <a:effectLst/>
                          <a:latin typeface="Calibri" panose="020F0502020204030204" pitchFamily="34" charset="0"/>
                        </a:rPr>
                        <a:t>3.251292</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0.071367</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0.107051</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No</a:t>
                      </a:r>
                    </a:p>
                  </a:txBody>
                  <a:tcPr marL="9525" marR="9525" marT="9525" marB="0" anchor="b"/>
                </a:tc>
                <a:extLst>
                  <a:ext uri="{0D108BD9-81ED-4DB2-BD59-A6C34878D82A}">
                    <a16:rowId xmlns:a16="http://schemas.microsoft.com/office/drawing/2014/main" val="534733074"/>
                  </a:ext>
                </a:extLst>
              </a:tr>
              <a:tr h="370840">
                <a:tc>
                  <a:txBody>
                    <a:bodyPr/>
                    <a:lstStyle/>
                    <a:p>
                      <a:pPr algn="ctr"/>
                      <a:r>
                        <a:rPr lang="en-CA" dirty="0"/>
                        <a:t>sobs</a:t>
                      </a:r>
                    </a:p>
                  </a:txBody>
                  <a:tcPr/>
                </a:tc>
                <a:tc>
                  <a:txBody>
                    <a:bodyPr/>
                    <a:lstStyle/>
                    <a:p>
                      <a:pPr algn="ctr" fontAlgn="b"/>
                      <a:r>
                        <a:rPr lang="en-CA" sz="1800" b="0" i="0" u="none" strike="noStrike">
                          <a:solidFill>
                            <a:srgbClr val="000000"/>
                          </a:solidFill>
                          <a:effectLst/>
                          <a:latin typeface="Calibri" panose="020F0502020204030204" pitchFamily="34" charset="0"/>
                        </a:rPr>
                        <a:t>2.448095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0.117668</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0.117668</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No</a:t>
                      </a:r>
                    </a:p>
                  </a:txBody>
                  <a:tcPr marL="9525" marR="9525" marT="9525" marB="0" anchor="b"/>
                </a:tc>
                <a:extLst>
                  <a:ext uri="{0D108BD9-81ED-4DB2-BD59-A6C34878D82A}">
                    <a16:rowId xmlns:a16="http://schemas.microsoft.com/office/drawing/2014/main" val="846154196"/>
                  </a:ext>
                </a:extLst>
              </a:tr>
            </a:tbl>
          </a:graphicData>
        </a:graphic>
      </p:graphicFrame>
    </p:spTree>
    <p:extLst>
      <p:ext uri="{BB962C8B-B14F-4D97-AF65-F5344CB8AC3E}">
        <p14:creationId xmlns:p14="http://schemas.microsoft.com/office/powerpoint/2010/main" val="37793925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88ABF66-4705-4E32-ABFB-DD06E21AD744}"/>
              </a:ext>
            </a:extLst>
          </p:cNvPr>
          <p:cNvSpPr>
            <a:spLocks noGrp="1"/>
          </p:cNvSpPr>
          <p:nvPr>
            <p:ph type="title"/>
          </p:nvPr>
        </p:nvSpPr>
        <p:spPr>
          <a:xfrm>
            <a:off x="0" y="0"/>
            <a:ext cx="12192000" cy="810532"/>
          </a:xfrm>
        </p:spPr>
        <p:txBody>
          <a:bodyPr>
            <a:normAutofit/>
          </a:bodyPr>
          <a:lstStyle/>
          <a:p>
            <a:r>
              <a:rPr lang="en-CA" dirty="0"/>
              <a:t>Bray-Curtis differences across groups: </a:t>
            </a:r>
            <a:r>
              <a:rPr lang="en-CA" dirty="0" err="1"/>
              <a:t>crc</a:t>
            </a:r>
            <a:r>
              <a:rPr lang="en-CA" dirty="0"/>
              <a:t> vs non-</a:t>
            </a:r>
            <a:r>
              <a:rPr lang="en-CA" dirty="0" err="1"/>
              <a:t>crc</a:t>
            </a:r>
            <a:endParaRPr lang="en-CA" dirty="0"/>
          </a:p>
        </p:txBody>
      </p:sp>
      <p:graphicFrame>
        <p:nvGraphicFramePr>
          <p:cNvPr id="5" name="Table 4">
            <a:extLst>
              <a:ext uri="{FF2B5EF4-FFF2-40B4-BE49-F238E27FC236}">
                <a16:creationId xmlns:a16="http://schemas.microsoft.com/office/drawing/2014/main" id="{DA32E099-3106-4AAB-BBBD-F97EE4207CD3}"/>
              </a:ext>
            </a:extLst>
          </p:cNvPr>
          <p:cNvGraphicFramePr>
            <a:graphicFrameLocks noGrp="1"/>
          </p:cNvGraphicFramePr>
          <p:nvPr>
            <p:extLst>
              <p:ext uri="{D42A27DB-BD31-4B8C-83A1-F6EECF244321}">
                <p14:modId xmlns:p14="http://schemas.microsoft.com/office/powerpoint/2010/main" val="2574461345"/>
              </p:ext>
            </p:extLst>
          </p:nvPr>
        </p:nvGraphicFramePr>
        <p:xfrm>
          <a:off x="1778001" y="914401"/>
          <a:ext cx="8128000" cy="556260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19927915"/>
                    </a:ext>
                  </a:extLst>
                </a:gridCol>
                <a:gridCol w="2032000">
                  <a:extLst>
                    <a:ext uri="{9D8B030D-6E8A-4147-A177-3AD203B41FA5}">
                      <a16:colId xmlns:a16="http://schemas.microsoft.com/office/drawing/2014/main" val="1171437563"/>
                    </a:ext>
                  </a:extLst>
                </a:gridCol>
                <a:gridCol w="2032000">
                  <a:extLst>
                    <a:ext uri="{9D8B030D-6E8A-4147-A177-3AD203B41FA5}">
                      <a16:colId xmlns:a16="http://schemas.microsoft.com/office/drawing/2014/main" val="2431324870"/>
                    </a:ext>
                  </a:extLst>
                </a:gridCol>
                <a:gridCol w="2032000">
                  <a:extLst>
                    <a:ext uri="{9D8B030D-6E8A-4147-A177-3AD203B41FA5}">
                      <a16:colId xmlns:a16="http://schemas.microsoft.com/office/drawing/2014/main" val="815943148"/>
                    </a:ext>
                  </a:extLst>
                </a:gridCol>
              </a:tblGrid>
              <a:tr h="370840">
                <a:tc>
                  <a:txBody>
                    <a:bodyPr/>
                    <a:lstStyle/>
                    <a:p>
                      <a:pPr algn="ctr"/>
                      <a:r>
                        <a:rPr lang="en-CA" dirty="0"/>
                        <a:t>Study</a:t>
                      </a:r>
                    </a:p>
                  </a:txBody>
                  <a:tcPr/>
                </a:tc>
                <a:tc>
                  <a:txBody>
                    <a:bodyPr/>
                    <a:lstStyle/>
                    <a:p>
                      <a:pPr algn="ctr"/>
                      <a:r>
                        <a:rPr lang="en-CA" dirty="0"/>
                        <a:t>P-value</a:t>
                      </a:r>
                    </a:p>
                  </a:txBody>
                  <a:tcPr/>
                </a:tc>
                <a:tc>
                  <a:txBody>
                    <a:bodyPr/>
                    <a:lstStyle/>
                    <a:p>
                      <a:pPr algn="ctr"/>
                      <a:r>
                        <a:rPr lang="en-CA" dirty="0"/>
                        <a:t>Sample Type</a:t>
                      </a:r>
                    </a:p>
                  </a:txBody>
                  <a:tcPr/>
                </a:tc>
                <a:tc>
                  <a:txBody>
                    <a:bodyPr/>
                    <a:lstStyle/>
                    <a:p>
                      <a:pPr algn="ctr"/>
                      <a:r>
                        <a:rPr lang="en-CA" dirty="0"/>
                        <a:t>Matched</a:t>
                      </a:r>
                    </a:p>
                  </a:txBody>
                  <a:tcPr/>
                </a:tc>
                <a:extLst>
                  <a:ext uri="{0D108BD9-81ED-4DB2-BD59-A6C34878D82A}">
                    <a16:rowId xmlns:a16="http://schemas.microsoft.com/office/drawing/2014/main" val="3562885579"/>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wang</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1.00E-04</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2166689902"/>
                  </a:ext>
                </a:extLst>
              </a:tr>
              <a:tr h="370840">
                <a:tc>
                  <a:txBody>
                    <a:bodyPr/>
                    <a:lstStyle/>
                    <a:p>
                      <a:pPr algn="ctr" fontAlgn="b"/>
                      <a:r>
                        <a:rPr lang="en-CA" sz="1800" b="0" i="0" u="none" strike="noStrike" dirty="0">
                          <a:solidFill>
                            <a:srgbClr val="000000"/>
                          </a:solidFill>
                          <a:effectLst/>
                          <a:latin typeface="Calibri" panose="020F0502020204030204" pitchFamily="34" charset="0"/>
                        </a:rPr>
                        <a:t>weir</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0.3431</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2751055331"/>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ahn</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0.0033</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4080969739"/>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zeller</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6.00E-04</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2331372491"/>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baxter</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0.0013</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1784589110"/>
                  </a:ext>
                </a:extLst>
              </a:tr>
              <a:tr h="370840">
                <a:tc>
                  <a:txBody>
                    <a:bodyPr/>
                    <a:lstStyle/>
                    <a:p>
                      <a:pPr algn="ctr" fontAlgn="b"/>
                      <a:r>
                        <a:rPr lang="en-CA" sz="1800" b="0" i="0" u="none" strike="noStrike" dirty="0">
                          <a:solidFill>
                            <a:srgbClr val="000000"/>
                          </a:solidFill>
                          <a:effectLst/>
                          <a:latin typeface="Calibri" panose="020F0502020204030204" pitchFamily="34" charset="0"/>
                        </a:rPr>
                        <a:t>hale</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0.7321</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789878624"/>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flemer</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0.046</a:t>
                      </a:r>
                    </a:p>
                  </a:txBody>
                  <a:tcPr marL="9525" marR="9525" marT="9525" marB="0" anchor="b"/>
                </a:tc>
                <a:tc>
                  <a:txBody>
                    <a:bodyPr/>
                    <a:lstStyle/>
                    <a:p>
                      <a:pPr algn="ctr"/>
                      <a:r>
                        <a:rPr lang="en-CA" dirty="0"/>
                        <a:t>Stool</a:t>
                      </a:r>
                    </a:p>
                  </a:txBody>
                  <a:tcPr/>
                </a:tc>
                <a:tc>
                  <a:txBody>
                    <a:bodyPr/>
                    <a:lstStyle/>
                    <a:p>
                      <a:pPr algn="ctr"/>
                      <a:r>
                        <a:rPr lang="en-CA" dirty="0"/>
                        <a:t>No</a:t>
                      </a:r>
                    </a:p>
                  </a:txBody>
                  <a:tcPr/>
                </a:tc>
                <a:extLst>
                  <a:ext uri="{0D108BD9-81ED-4DB2-BD59-A6C34878D82A}">
                    <a16:rowId xmlns:a16="http://schemas.microsoft.com/office/drawing/2014/main" val="2306539047"/>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sana</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0.0069</a:t>
                      </a:r>
                    </a:p>
                  </a:txBody>
                  <a:tcPr marL="9525" marR="9525" marT="9525" marB="0" anchor="b"/>
                </a:tc>
                <a:tc>
                  <a:txBody>
                    <a:bodyPr/>
                    <a:lstStyle/>
                    <a:p>
                      <a:pPr algn="ctr"/>
                      <a:r>
                        <a:rPr lang="en-CA" dirty="0"/>
                        <a:t>Tissue</a:t>
                      </a:r>
                    </a:p>
                  </a:txBody>
                  <a:tcPr/>
                </a:tc>
                <a:tc>
                  <a:txBody>
                    <a:bodyPr/>
                    <a:lstStyle/>
                    <a:p>
                      <a:pPr algn="ctr"/>
                      <a:r>
                        <a:rPr lang="en-CA" dirty="0"/>
                        <a:t>No</a:t>
                      </a:r>
                    </a:p>
                  </a:txBody>
                  <a:tcPr/>
                </a:tc>
                <a:extLst>
                  <a:ext uri="{0D108BD9-81ED-4DB2-BD59-A6C34878D82A}">
                    <a16:rowId xmlns:a16="http://schemas.microsoft.com/office/drawing/2014/main" val="1051576151"/>
                  </a:ext>
                </a:extLst>
              </a:tr>
              <a:tr h="370840">
                <a:tc>
                  <a:txBody>
                    <a:bodyPr/>
                    <a:lstStyle/>
                    <a:p>
                      <a:pPr algn="ctr" fontAlgn="b"/>
                      <a:r>
                        <a:rPr lang="en-CA" sz="1800" b="0" i="0" u="none" strike="noStrike" dirty="0">
                          <a:solidFill>
                            <a:srgbClr val="000000"/>
                          </a:solidFill>
                          <a:effectLst/>
                          <a:latin typeface="Calibri" panose="020F0502020204030204" pitchFamily="34" charset="0"/>
                        </a:rPr>
                        <a:t>burns</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0.0995</a:t>
                      </a:r>
                    </a:p>
                  </a:txBody>
                  <a:tcPr marL="9525" marR="9525" marT="9525" marB="0" anchor="b"/>
                </a:tc>
                <a:tc>
                  <a:txBody>
                    <a:bodyPr/>
                    <a:lstStyle/>
                    <a:p>
                      <a:pPr algn="ctr"/>
                      <a:r>
                        <a:rPr lang="en-CA" dirty="0"/>
                        <a:t>Tissue</a:t>
                      </a:r>
                    </a:p>
                  </a:txBody>
                  <a:tcPr/>
                </a:tc>
                <a:tc>
                  <a:txBody>
                    <a:bodyPr/>
                    <a:lstStyle/>
                    <a:p>
                      <a:pPr algn="ctr"/>
                      <a:r>
                        <a:rPr lang="en-CA" dirty="0"/>
                        <a:t>No</a:t>
                      </a:r>
                    </a:p>
                  </a:txBody>
                  <a:tcPr/>
                </a:tc>
                <a:extLst>
                  <a:ext uri="{0D108BD9-81ED-4DB2-BD59-A6C34878D82A}">
                    <a16:rowId xmlns:a16="http://schemas.microsoft.com/office/drawing/2014/main" val="1272043611"/>
                  </a:ext>
                </a:extLst>
              </a:tr>
              <a:tr h="370840">
                <a:tc>
                  <a:txBody>
                    <a:bodyPr/>
                    <a:lstStyle/>
                    <a:p>
                      <a:pPr algn="ctr" fontAlgn="b"/>
                      <a:r>
                        <a:rPr lang="en-CA" sz="1800" b="0" i="0" u="none" strike="noStrike">
                          <a:solidFill>
                            <a:srgbClr val="000000"/>
                          </a:solidFill>
                          <a:effectLst/>
                          <a:latin typeface="Calibri" panose="020F0502020204030204" pitchFamily="34" charset="0"/>
                        </a:rPr>
                        <a:t>flemer</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1.00E-04</a:t>
                      </a:r>
                    </a:p>
                  </a:txBody>
                  <a:tcPr marL="9525" marR="9525" marT="9525" marB="0" anchor="b"/>
                </a:tc>
                <a:tc>
                  <a:txBody>
                    <a:bodyPr/>
                    <a:lstStyle/>
                    <a:p>
                      <a:pPr algn="ctr"/>
                      <a:r>
                        <a:rPr lang="en-CA" dirty="0"/>
                        <a:t>Tissue</a:t>
                      </a:r>
                    </a:p>
                  </a:txBody>
                  <a:tcPr/>
                </a:tc>
                <a:tc>
                  <a:txBody>
                    <a:bodyPr/>
                    <a:lstStyle/>
                    <a:p>
                      <a:pPr algn="ctr"/>
                      <a:r>
                        <a:rPr lang="en-CA" dirty="0"/>
                        <a:t>No</a:t>
                      </a:r>
                    </a:p>
                  </a:txBody>
                  <a:tcPr/>
                </a:tc>
                <a:extLst>
                  <a:ext uri="{0D108BD9-81ED-4DB2-BD59-A6C34878D82A}">
                    <a16:rowId xmlns:a16="http://schemas.microsoft.com/office/drawing/2014/main" val="2147824852"/>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chen</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0.2691</a:t>
                      </a:r>
                    </a:p>
                  </a:txBody>
                  <a:tcPr marL="9525" marR="9525" marT="9525" marB="0" anchor="b"/>
                </a:tc>
                <a:tc>
                  <a:txBody>
                    <a:bodyPr/>
                    <a:lstStyle/>
                    <a:p>
                      <a:pPr algn="ctr"/>
                      <a:r>
                        <a:rPr lang="en-CA" dirty="0"/>
                        <a:t>Tissue</a:t>
                      </a:r>
                    </a:p>
                  </a:txBody>
                  <a:tcPr/>
                </a:tc>
                <a:tc>
                  <a:txBody>
                    <a:bodyPr/>
                    <a:lstStyle/>
                    <a:p>
                      <a:pPr algn="ctr"/>
                      <a:r>
                        <a:rPr lang="en-CA" dirty="0"/>
                        <a:t>No</a:t>
                      </a:r>
                    </a:p>
                  </a:txBody>
                  <a:tcPr/>
                </a:tc>
                <a:extLst>
                  <a:ext uri="{0D108BD9-81ED-4DB2-BD59-A6C34878D82A}">
                    <a16:rowId xmlns:a16="http://schemas.microsoft.com/office/drawing/2014/main" val="3285659227"/>
                  </a:ext>
                </a:extLst>
              </a:tr>
              <a:tr h="370840">
                <a:tc>
                  <a:txBody>
                    <a:bodyPr/>
                    <a:lstStyle/>
                    <a:p>
                      <a:pPr algn="ctr" fontAlgn="b"/>
                      <a:r>
                        <a:rPr lang="en-CA" sz="1800" b="0" i="0" u="none" strike="noStrike" dirty="0" err="1">
                          <a:solidFill>
                            <a:srgbClr val="000000"/>
                          </a:solidFill>
                          <a:effectLst/>
                          <a:latin typeface="Calibri" panose="020F0502020204030204" pitchFamily="34" charset="0"/>
                        </a:rPr>
                        <a:t>dejea</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0.2515</a:t>
                      </a:r>
                    </a:p>
                  </a:txBody>
                  <a:tcPr marL="9525" marR="9525" marT="9525" marB="0" anchor="b"/>
                </a:tc>
                <a:tc>
                  <a:txBody>
                    <a:bodyPr/>
                    <a:lstStyle/>
                    <a:p>
                      <a:pPr algn="ctr"/>
                      <a:r>
                        <a:rPr lang="en-CA" dirty="0"/>
                        <a:t>Tissue</a:t>
                      </a:r>
                    </a:p>
                  </a:txBody>
                  <a:tcPr/>
                </a:tc>
                <a:tc>
                  <a:txBody>
                    <a:bodyPr/>
                    <a:lstStyle/>
                    <a:p>
                      <a:pPr algn="ctr"/>
                      <a:r>
                        <a:rPr lang="en-CA" dirty="0"/>
                        <a:t>Yes</a:t>
                      </a:r>
                    </a:p>
                  </a:txBody>
                  <a:tcPr/>
                </a:tc>
                <a:extLst>
                  <a:ext uri="{0D108BD9-81ED-4DB2-BD59-A6C34878D82A}">
                    <a16:rowId xmlns:a16="http://schemas.microsoft.com/office/drawing/2014/main" val="4127532641"/>
                  </a:ext>
                </a:extLst>
              </a:tr>
              <a:tr h="370840">
                <a:tc>
                  <a:txBody>
                    <a:bodyPr/>
                    <a:lstStyle/>
                    <a:p>
                      <a:pPr algn="ctr" fontAlgn="b"/>
                      <a:r>
                        <a:rPr lang="en-CA" sz="1800" b="0" i="0" u="none" strike="noStrike">
                          <a:solidFill>
                            <a:srgbClr val="000000"/>
                          </a:solidFill>
                          <a:effectLst/>
                          <a:latin typeface="Calibri" panose="020F0502020204030204" pitchFamily="34" charset="0"/>
                        </a:rPr>
                        <a:t>geng</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0.9816</a:t>
                      </a:r>
                    </a:p>
                  </a:txBody>
                  <a:tcPr marL="9525" marR="9525" marT="9525" marB="0" anchor="b"/>
                </a:tc>
                <a:tc>
                  <a:txBody>
                    <a:bodyPr/>
                    <a:lstStyle/>
                    <a:p>
                      <a:pPr algn="ctr"/>
                      <a:r>
                        <a:rPr lang="en-CA" dirty="0"/>
                        <a:t>Tissue</a:t>
                      </a:r>
                    </a:p>
                  </a:txBody>
                  <a:tcPr/>
                </a:tc>
                <a:tc>
                  <a:txBody>
                    <a:bodyPr/>
                    <a:lstStyle/>
                    <a:p>
                      <a:pPr algn="ctr"/>
                      <a:r>
                        <a:rPr lang="en-CA" dirty="0"/>
                        <a:t>Yes</a:t>
                      </a:r>
                    </a:p>
                  </a:txBody>
                  <a:tcPr/>
                </a:tc>
                <a:extLst>
                  <a:ext uri="{0D108BD9-81ED-4DB2-BD59-A6C34878D82A}">
                    <a16:rowId xmlns:a16="http://schemas.microsoft.com/office/drawing/2014/main" val="1847748701"/>
                  </a:ext>
                </a:extLst>
              </a:tr>
              <a:tr h="370840">
                <a:tc>
                  <a:txBody>
                    <a:bodyPr/>
                    <a:lstStyle/>
                    <a:p>
                      <a:pPr algn="ctr" fontAlgn="b"/>
                      <a:r>
                        <a:rPr lang="en-CA" sz="1800" b="0" i="0" u="none" strike="noStrike" dirty="0">
                          <a:solidFill>
                            <a:srgbClr val="000000"/>
                          </a:solidFill>
                          <a:effectLst/>
                          <a:latin typeface="Calibri" panose="020F0502020204030204" pitchFamily="34" charset="0"/>
                        </a:rPr>
                        <a:t>burns</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a:t>
                      </a:r>
                    </a:p>
                  </a:txBody>
                  <a:tcPr marL="9525" marR="9525" marT="9525" marB="0" anchor="b"/>
                </a:tc>
                <a:tc>
                  <a:txBody>
                    <a:bodyPr/>
                    <a:lstStyle/>
                    <a:p>
                      <a:pPr algn="ctr"/>
                      <a:r>
                        <a:rPr lang="en-CA" dirty="0"/>
                        <a:t>Tissue</a:t>
                      </a:r>
                    </a:p>
                  </a:txBody>
                  <a:tcPr/>
                </a:tc>
                <a:tc>
                  <a:txBody>
                    <a:bodyPr/>
                    <a:lstStyle/>
                    <a:p>
                      <a:pPr algn="ctr"/>
                      <a:r>
                        <a:rPr lang="en-CA" dirty="0"/>
                        <a:t>Yes</a:t>
                      </a:r>
                    </a:p>
                  </a:txBody>
                  <a:tcPr/>
                </a:tc>
                <a:extLst>
                  <a:ext uri="{0D108BD9-81ED-4DB2-BD59-A6C34878D82A}">
                    <a16:rowId xmlns:a16="http://schemas.microsoft.com/office/drawing/2014/main" val="1781468575"/>
                  </a:ext>
                </a:extLst>
              </a:tr>
            </a:tbl>
          </a:graphicData>
        </a:graphic>
      </p:graphicFrame>
    </p:spTree>
    <p:extLst>
      <p:ext uri="{BB962C8B-B14F-4D97-AF65-F5344CB8AC3E}">
        <p14:creationId xmlns:p14="http://schemas.microsoft.com/office/powerpoint/2010/main" val="763158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B8FF27A-13DB-4AD8-B94B-C51BD78E9642}"/>
              </a:ext>
            </a:extLst>
          </p:cNvPr>
          <p:cNvPicPr>
            <a:picLocks noChangeAspect="1"/>
          </p:cNvPicPr>
          <p:nvPr/>
        </p:nvPicPr>
        <p:blipFill>
          <a:blip r:embed="rId3"/>
          <a:stretch>
            <a:fillRect/>
          </a:stretch>
        </p:blipFill>
        <p:spPr>
          <a:xfrm>
            <a:off x="489495" y="1252323"/>
            <a:ext cx="5889301" cy="1710500"/>
          </a:xfrm>
          <a:prstGeom prst="rect">
            <a:avLst/>
          </a:prstGeom>
        </p:spPr>
      </p:pic>
      <p:sp>
        <p:nvSpPr>
          <p:cNvPr id="5" name="Title 1">
            <a:extLst>
              <a:ext uri="{FF2B5EF4-FFF2-40B4-BE49-F238E27FC236}">
                <a16:creationId xmlns:a16="http://schemas.microsoft.com/office/drawing/2014/main" id="{3D4FDE60-2528-4FCD-8E9B-358145DDF809}"/>
              </a:ext>
            </a:extLst>
          </p:cNvPr>
          <p:cNvSpPr>
            <a:spLocks noGrp="1"/>
          </p:cNvSpPr>
          <p:nvPr>
            <p:ph type="title"/>
          </p:nvPr>
        </p:nvSpPr>
        <p:spPr>
          <a:xfrm>
            <a:off x="0" y="1"/>
            <a:ext cx="12192000" cy="742384"/>
          </a:xfrm>
        </p:spPr>
        <p:txBody>
          <a:bodyPr/>
          <a:lstStyle/>
          <a:p>
            <a:r>
              <a:rPr lang="en-CA" dirty="0"/>
              <a:t>Previous Studies that use existing data</a:t>
            </a:r>
          </a:p>
        </p:txBody>
      </p:sp>
      <p:sp>
        <p:nvSpPr>
          <p:cNvPr id="6" name="TextBox 5">
            <a:extLst>
              <a:ext uri="{FF2B5EF4-FFF2-40B4-BE49-F238E27FC236}">
                <a16:creationId xmlns:a16="http://schemas.microsoft.com/office/drawing/2014/main" id="{E6F43D16-1D37-4EE3-AB0C-B01074072141}"/>
              </a:ext>
            </a:extLst>
          </p:cNvPr>
          <p:cNvSpPr txBox="1"/>
          <p:nvPr/>
        </p:nvSpPr>
        <p:spPr>
          <a:xfrm>
            <a:off x="7273637" y="1309255"/>
            <a:ext cx="2568332" cy="369332"/>
          </a:xfrm>
          <a:prstGeom prst="rect">
            <a:avLst/>
          </a:prstGeom>
          <a:noFill/>
        </p:spPr>
        <p:txBody>
          <a:bodyPr wrap="none" rtlCol="0">
            <a:spAutoFit/>
          </a:bodyPr>
          <a:lstStyle/>
          <a:p>
            <a:r>
              <a:rPr lang="en-CA" dirty="0"/>
              <a:t>9 data sets (total n = 495)</a:t>
            </a:r>
          </a:p>
        </p:txBody>
      </p:sp>
      <p:sp>
        <p:nvSpPr>
          <p:cNvPr id="7" name="Arrow: Down 6">
            <a:extLst>
              <a:ext uri="{FF2B5EF4-FFF2-40B4-BE49-F238E27FC236}">
                <a16:creationId xmlns:a16="http://schemas.microsoft.com/office/drawing/2014/main" id="{9C1AB294-DC5A-4298-A73A-F0F9EE43D88F}"/>
              </a:ext>
            </a:extLst>
          </p:cNvPr>
          <p:cNvSpPr/>
          <p:nvPr/>
        </p:nvSpPr>
        <p:spPr>
          <a:xfrm>
            <a:off x="7699664" y="1808018"/>
            <a:ext cx="363682" cy="9559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Arrow: Down 7">
            <a:extLst>
              <a:ext uri="{FF2B5EF4-FFF2-40B4-BE49-F238E27FC236}">
                <a16:creationId xmlns:a16="http://schemas.microsoft.com/office/drawing/2014/main" id="{66BDA5CA-7FB6-4BCA-9B31-172E35210413}"/>
              </a:ext>
            </a:extLst>
          </p:cNvPr>
          <p:cNvSpPr/>
          <p:nvPr/>
        </p:nvSpPr>
        <p:spPr>
          <a:xfrm>
            <a:off x="9213273" y="1773382"/>
            <a:ext cx="363682" cy="9559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 name="TextBox 8">
            <a:extLst>
              <a:ext uri="{FF2B5EF4-FFF2-40B4-BE49-F238E27FC236}">
                <a16:creationId xmlns:a16="http://schemas.microsoft.com/office/drawing/2014/main" id="{F369DDEC-898F-47A5-819E-301A1EB13C5B}"/>
              </a:ext>
            </a:extLst>
          </p:cNvPr>
          <p:cNvSpPr txBox="1"/>
          <p:nvPr/>
        </p:nvSpPr>
        <p:spPr>
          <a:xfrm>
            <a:off x="7273637" y="2867890"/>
            <a:ext cx="1064715" cy="369332"/>
          </a:xfrm>
          <a:prstGeom prst="rect">
            <a:avLst/>
          </a:prstGeom>
          <a:noFill/>
        </p:spPr>
        <p:txBody>
          <a:bodyPr wrap="none" rtlCol="0">
            <a:spAutoFit/>
          </a:bodyPr>
          <a:lstStyle/>
          <a:p>
            <a:r>
              <a:rPr lang="en-CA" dirty="0" err="1"/>
              <a:t>Qiime</a:t>
            </a:r>
            <a:r>
              <a:rPr lang="en-CA" dirty="0"/>
              <a:t>-CR</a:t>
            </a:r>
          </a:p>
        </p:txBody>
      </p:sp>
      <p:sp>
        <p:nvSpPr>
          <p:cNvPr id="10" name="TextBox 9">
            <a:extLst>
              <a:ext uri="{FF2B5EF4-FFF2-40B4-BE49-F238E27FC236}">
                <a16:creationId xmlns:a16="http://schemas.microsoft.com/office/drawing/2014/main" id="{1DD2F901-FB8A-4329-A83E-AE429A55FF19}"/>
              </a:ext>
            </a:extLst>
          </p:cNvPr>
          <p:cNvSpPr txBox="1"/>
          <p:nvPr/>
        </p:nvSpPr>
        <p:spPr>
          <a:xfrm>
            <a:off x="9119755" y="2874816"/>
            <a:ext cx="732893" cy="369332"/>
          </a:xfrm>
          <a:prstGeom prst="rect">
            <a:avLst/>
          </a:prstGeom>
          <a:noFill/>
        </p:spPr>
        <p:txBody>
          <a:bodyPr wrap="none" rtlCol="0">
            <a:spAutoFit/>
          </a:bodyPr>
          <a:lstStyle/>
          <a:p>
            <a:r>
              <a:rPr lang="en-CA" dirty="0"/>
              <a:t>SS-UP</a:t>
            </a:r>
          </a:p>
        </p:txBody>
      </p:sp>
      <p:sp>
        <p:nvSpPr>
          <p:cNvPr id="11" name="Arrow: Down 10">
            <a:extLst>
              <a:ext uri="{FF2B5EF4-FFF2-40B4-BE49-F238E27FC236}">
                <a16:creationId xmlns:a16="http://schemas.microsoft.com/office/drawing/2014/main" id="{CFB2E815-C593-41E3-B899-4A4F748A3D35}"/>
              </a:ext>
            </a:extLst>
          </p:cNvPr>
          <p:cNvSpPr/>
          <p:nvPr/>
        </p:nvSpPr>
        <p:spPr>
          <a:xfrm>
            <a:off x="7626928" y="3501736"/>
            <a:ext cx="394855" cy="9040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2" name="TextBox 11">
            <a:extLst>
              <a:ext uri="{FF2B5EF4-FFF2-40B4-BE49-F238E27FC236}">
                <a16:creationId xmlns:a16="http://schemas.microsoft.com/office/drawing/2014/main" id="{E848167F-1EA2-4EC4-BD5F-39E5F6764D41}"/>
              </a:ext>
            </a:extLst>
          </p:cNvPr>
          <p:cNvSpPr txBox="1"/>
          <p:nvPr/>
        </p:nvSpPr>
        <p:spPr>
          <a:xfrm>
            <a:off x="6889173" y="4625254"/>
            <a:ext cx="3337196" cy="1477328"/>
          </a:xfrm>
          <a:prstGeom prst="rect">
            <a:avLst/>
          </a:prstGeom>
          <a:noFill/>
        </p:spPr>
        <p:txBody>
          <a:bodyPr wrap="none" rtlCol="0">
            <a:spAutoFit/>
          </a:bodyPr>
          <a:lstStyle/>
          <a:p>
            <a:pPr algn="ctr"/>
            <a:r>
              <a:rPr lang="en-CA" dirty="0"/>
              <a:t>Alpha metrics</a:t>
            </a:r>
          </a:p>
          <a:p>
            <a:pPr algn="ctr"/>
            <a:r>
              <a:rPr lang="en-CA" dirty="0"/>
              <a:t>Beta metrics</a:t>
            </a:r>
          </a:p>
          <a:p>
            <a:pPr algn="ctr"/>
            <a:r>
              <a:rPr lang="en-CA" dirty="0"/>
              <a:t>Relative Abundance (DeSeq2)</a:t>
            </a:r>
          </a:p>
          <a:p>
            <a:pPr algn="ctr"/>
            <a:r>
              <a:rPr lang="en-CA" dirty="0"/>
              <a:t>Select OTU analysis (Fold Change)</a:t>
            </a:r>
          </a:p>
          <a:p>
            <a:pPr algn="ctr"/>
            <a:r>
              <a:rPr lang="en-CA" dirty="0"/>
              <a:t>RF Prediction</a:t>
            </a:r>
          </a:p>
        </p:txBody>
      </p:sp>
      <p:sp>
        <p:nvSpPr>
          <p:cNvPr id="13" name="Rectangle: Rounded Corners 12">
            <a:extLst>
              <a:ext uri="{FF2B5EF4-FFF2-40B4-BE49-F238E27FC236}">
                <a16:creationId xmlns:a16="http://schemas.microsoft.com/office/drawing/2014/main" id="{1C72E5E2-2A85-4826-ABC4-6DBA9F49134B}"/>
              </a:ext>
            </a:extLst>
          </p:cNvPr>
          <p:cNvSpPr/>
          <p:nvPr/>
        </p:nvSpPr>
        <p:spPr>
          <a:xfrm>
            <a:off x="6899563" y="4604472"/>
            <a:ext cx="3387437" cy="1588510"/>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Arrow: Down 13">
            <a:extLst>
              <a:ext uri="{FF2B5EF4-FFF2-40B4-BE49-F238E27FC236}">
                <a16:creationId xmlns:a16="http://schemas.microsoft.com/office/drawing/2014/main" id="{71ACB4F0-C588-4983-A53D-F844E335D2D1}"/>
              </a:ext>
            </a:extLst>
          </p:cNvPr>
          <p:cNvSpPr/>
          <p:nvPr/>
        </p:nvSpPr>
        <p:spPr>
          <a:xfrm>
            <a:off x="9265228" y="3529445"/>
            <a:ext cx="394855" cy="90401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Rounded Corners 14">
            <a:extLst>
              <a:ext uri="{FF2B5EF4-FFF2-40B4-BE49-F238E27FC236}">
                <a16:creationId xmlns:a16="http://schemas.microsoft.com/office/drawing/2014/main" id="{81D26E24-D051-4E30-9B14-85B43018E43F}"/>
              </a:ext>
            </a:extLst>
          </p:cNvPr>
          <p:cNvSpPr/>
          <p:nvPr/>
        </p:nvSpPr>
        <p:spPr>
          <a:xfrm>
            <a:off x="6896100" y="1330036"/>
            <a:ext cx="3380510"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6" name="Rectangle: Rounded Corners 15">
            <a:extLst>
              <a:ext uri="{FF2B5EF4-FFF2-40B4-BE49-F238E27FC236}">
                <a16:creationId xmlns:a16="http://schemas.microsoft.com/office/drawing/2014/main" id="{DAF3D340-34BB-4DA5-8794-71962D3668F8}"/>
              </a:ext>
            </a:extLst>
          </p:cNvPr>
          <p:cNvSpPr/>
          <p:nvPr/>
        </p:nvSpPr>
        <p:spPr>
          <a:xfrm>
            <a:off x="7180117" y="2864427"/>
            <a:ext cx="1215737"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Rounded Corners 16">
            <a:extLst>
              <a:ext uri="{FF2B5EF4-FFF2-40B4-BE49-F238E27FC236}">
                <a16:creationId xmlns:a16="http://schemas.microsoft.com/office/drawing/2014/main" id="{1EC82885-64AC-4C38-B41D-6F14D3B8E798}"/>
              </a:ext>
            </a:extLst>
          </p:cNvPr>
          <p:cNvSpPr/>
          <p:nvPr/>
        </p:nvSpPr>
        <p:spPr>
          <a:xfrm>
            <a:off x="8880759" y="2871353"/>
            <a:ext cx="1215737"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 name="TextBox 18">
            <a:extLst>
              <a:ext uri="{FF2B5EF4-FFF2-40B4-BE49-F238E27FC236}">
                <a16:creationId xmlns:a16="http://schemas.microsoft.com/office/drawing/2014/main" id="{0283B8D3-67F1-4102-AE51-7D02D6DDC470}"/>
              </a:ext>
            </a:extLst>
          </p:cNvPr>
          <p:cNvSpPr txBox="1"/>
          <p:nvPr/>
        </p:nvSpPr>
        <p:spPr>
          <a:xfrm>
            <a:off x="1007918" y="4229100"/>
            <a:ext cx="3954288" cy="369332"/>
          </a:xfrm>
          <a:prstGeom prst="rect">
            <a:avLst/>
          </a:prstGeom>
          <a:noFill/>
        </p:spPr>
        <p:txBody>
          <a:bodyPr wrap="none" rtlCol="0">
            <a:spAutoFit/>
          </a:bodyPr>
          <a:lstStyle/>
          <a:p>
            <a:r>
              <a:rPr lang="en-CA" b="1" u="sng" dirty="0"/>
              <a:t>Main focus of paper was on biomarkers</a:t>
            </a:r>
          </a:p>
        </p:txBody>
      </p:sp>
      <p:sp>
        <p:nvSpPr>
          <p:cNvPr id="20" name="Rectangle: Rounded Corners 19">
            <a:extLst>
              <a:ext uri="{FF2B5EF4-FFF2-40B4-BE49-F238E27FC236}">
                <a16:creationId xmlns:a16="http://schemas.microsoft.com/office/drawing/2014/main" id="{A308FD89-7CE5-4D78-9AB1-A2FD476BE98D}"/>
              </a:ext>
            </a:extLst>
          </p:cNvPr>
          <p:cNvSpPr/>
          <p:nvPr/>
        </p:nvSpPr>
        <p:spPr>
          <a:xfrm>
            <a:off x="914400" y="4021282"/>
            <a:ext cx="4125191" cy="862445"/>
          </a:xfrm>
          <a:prstGeom prst="roundRect">
            <a:avLst/>
          </a:prstGeom>
          <a:noFill/>
          <a:ln w="793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3906861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ED990C60-0DF5-4553-B950-5711CB2A380C}"/>
              </a:ext>
            </a:extLst>
          </p:cNvPr>
          <p:cNvSpPr>
            <a:spLocks noGrp="1"/>
          </p:cNvSpPr>
          <p:nvPr>
            <p:ph type="title"/>
          </p:nvPr>
        </p:nvSpPr>
        <p:spPr>
          <a:xfrm>
            <a:off x="0" y="0"/>
            <a:ext cx="12192000" cy="810532"/>
          </a:xfrm>
        </p:spPr>
        <p:txBody>
          <a:bodyPr>
            <a:normAutofit/>
          </a:bodyPr>
          <a:lstStyle/>
          <a:p>
            <a:r>
              <a:rPr lang="en-CA" dirty="0"/>
              <a:t>Stool: select genera and the relative risk of </a:t>
            </a:r>
            <a:r>
              <a:rPr lang="en-CA" dirty="0" err="1"/>
              <a:t>crc</a:t>
            </a:r>
            <a:endParaRPr lang="en-CA" dirty="0"/>
          </a:p>
        </p:txBody>
      </p:sp>
      <p:graphicFrame>
        <p:nvGraphicFramePr>
          <p:cNvPr id="5" name="Table 4">
            <a:extLst>
              <a:ext uri="{FF2B5EF4-FFF2-40B4-BE49-F238E27FC236}">
                <a16:creationId xmlns:a16="http://schemas.microsoft.com/office/drawing/2014/main" id="{966B7B27-86EB-4EC6-B061-0075ABEC24F1}"/>
              </a:ext>
            </a:extLst>
          </p:cNvPr>
          <p:cNvGraphicFramePr>
            <a:graphicFrameLocks noGrp="1"/>
          </p:cNvGraphicFramePr>
          <p:nvPr>
            <p:extLst>
              <p:ext uri="{D42A27DB-BD31-4B8C-83A1-F6EECF244321}">
                <p14:modId xmlns:p14="http://schemas.microsoft.com/office/powerpoint/2010/main" val="2688111273"/>
              </p:ext>
            </p:extLst>
          </p:nvPr>
        </p:nvGraphicFramePr>
        <p:xfrm>
          <a:off x="1041400" y="2209802"/>
          <a:ext cx="9601200" cy="1854200"/>
        </p:xfrm>
        <a:graphic>
          <a:graphicData uri="http://schemas.openxmlformats.org/drawingml/2006/table">
            <a:tbl>
              <a:tblPr firstRow="1" bandRow="1">
                <a:tableStyleId>{5C22544A-7EE6-4342-B048-85BDC9FD1C3A}</a:tableStyleId>
              </a:tblPr>
              <a:tblGrid>
                <a:gridCol w="1920240">
                  <a:extLst>
                    <a:ext uri="{9D8B030D-6E8A-4147-A177-3AD203B41FA5}">
                      <a16:colId xmlns:a16="http://schemas.microsoft.com/office/drawing/2014/main" val="519927915"/>
                    </a:ext>
                  </a:extLst>
                </a:gridCol>
                <a:gridCol w="1920240">
                  <a:extLst>
                    <a:ext uri="{9D8B030D-6E8A-4147-A177-3AD203B41FA5}">
                      <a16:colId xmlns:a16="http://schemas.microsoft.com/office/drawing/2014/main" val="4054802754"/>
                    </a:ext>
                  </a:extLst>
                </a:gridCol>
                <a:gridCol w="1920240">
                  <a:extLst>
                    <a:ext uri="{9D8B030D-6E8A-4147-A177-3AD203B41FA5}">
                      <a16:colId xmlns:a16="http://schemas.microsoft.com/office/drawing/2014/main" val="1171437563"/>
                    </a:ext>
                  </a:extLst>
                </a:gridCol>
                <a:gridCol w="1920240">
                  <a:extLst>
                    <a:ext uri="{9D8B030D-6E8A-4147-A177-3AD203B41FA5}">
                      <a16:colId xmlns:a16="http://schemas.microsoft.com/office/drawing/2014/main" val="2431324870"/>
                    </a:ext>
                  </a:extLst>
                </a:gridCol>
                <a:gridCol w="1920240">
                  <a:extLst>
                    <a:ext uri="{9D8B030D-6E8A-4147-A177-3AD203B41FA5}">
                      <a16:colId xmlns:a16="http://schemas.microsoft.com/office/drawing/2014/main" val="815943148"/>
                    </a:ext>
                  </a:extLst>
                </a:gridCol>
              </a:tblGrid>
              <a:tr h="370840">
                <a:tc>
                  <a:txBody>
                    <a:bodyPr/>
                    <a:lstStyle/>
                    <a:p>
                      <a:pPr algn="ctr"/>
                      <a:r>
                        <a:rPr lang="en-CA" dirty="0"/>
                        <a:t>RR</a:t>
                      </a:r>
                    </a:p>
                  </a:txBody>
                  <a:tcPr/>
                </a:tc>
                <a:tc>
                  <a:txBody>
                    <a:bodyPr/>
                    <a:lstStyle/>
                    <a:p>
                      <a:pPr algn="ctr"/>
                      <a:r>
                        <a:rPr lang="en-CA" dirty="0"/>
                        <a:t>CI_LB</a:t>
                      </a:r>
                    </a:p>
                  </a:txBody>
                  <a:tcPr/>
                </a:tc>
                <a:tc>
                  <a:txBody>
                    <a:bodyPr/>
                    <a:lstStyle/>
                    <a:p>
                      <a:pPr algn="ctr"/>
                      <a:r>
                        <a:rPr lang="en-CA" dirty="0"/>
                        <a:t>CI_UB</a:t>
                      </a:r>
                    </a:p>
                  </a:txBody>
                  <a:tcPr/>
                </a:tc>
                <a:tc>
                  <a:txBody>
                    <a:bodyPr/>
                    <a:lstStyle/>
                    <a:p>
                      <a:pPr algn="ctr"/>
                      <a:r>
                        <a:rPr lang="en-CA" dirty="0"/>
                        <a:t>P-value</a:t>
                      </a:r>
                    </a:p>
                  </a:txBody>
                  <a:tcPr/>
                </a:tc>
                <a:tc>
                  <a:txBody>
                    <a:bodyPr/>
                    <a:lstStyle/>
                    <a:p>
                      <a:pPr algn="ctr"/>
                      <a:r>
                        <a:rPr lang="en-CA" dirty="0"/>
                        <a:t>Genus</a:t>
                      </a:r>
                    </a:p>
                  </a:txBody>
                  <a:tcPr/>
                </a:tc>
                <a:extLst>
                  <a:ext uri="{0D108BD9-81ED-4DB2-BD59-A6C34878D82A}">
                    <a16:rowId xmlns:a16="http://schemas.microsoft.com/office/drawing/2014/main" val="3562885579"/>
                  </a:ext>
                </a:extLst>
              </a:tr>
              <a:tr h="370840">
                <a:tc>
                  <a:txBody>
                    <a:bodyPr/>
                    <a:lstStyle/>
                    <a:p>
                      <a:pPr algn="ctr" fontAlgn="b"/>
                      <a:r>
                        <a:rPr lang="en-CA" sz="1800" b="0" i="0" u="none" strike="noStrike" dirty="0">
                          <a:solidFill>
                            <a:srgbClr val="000000"/>
                          </a:solidFill>
                          <a:effectLst/>
                          <a:latin typeface="Calibri" panose="020F0502020204030204" pitchFamily="34" charset="0"/>
                        </a:rPr>
                        <a:t>1.937164</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1.467286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2.557515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3.09E-06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Fusobacterium</a:t>
                      </a:r>
                    </a:p>
                  </a:txBody>
                  <a:tcPr marL="9525" marR="9525" marT="9525" marB="0" anchor="b"/>
                </a:tc>
                <a:extLst>
                  <a:ext uri="{0D108BD9-81ED-4DB2-BD59-A6C34878D82A}">
                    <a16:rowId xmlns:a16="http://schemas.microsoft.com/office/drawing/2014/main" val="2166689902"/>
                  </a:ext>
                </a:extLst>
              </a:tr>
              <a:tr h="370840">
                <a:tc>
                  <a:txBody>
                    <a:bodyPr/>
                    <a:lstStyle/>
                    <a:p>
                      <a:pPr algn="ctr" fontAlgn="b"/>
                      <a:r>
                        <a:rPr lang="en-CA" sz="1800" b="0" i="0" u="none" strike="noStrike">
                          <a:solidFill>
                            <a:srgbClr val="000000"/>
                          </a:solidFill>
                          <a:effectLst/>
                          <a:latin typeface="Calibri" panose="020F0502020204030204" pitchFamily="34" charset="0"/>
                        </a:rPr>
                        <a:t>2.638431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2.210845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3.148715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5.64E-27</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Peptostreptococcus</a:t>
                      </a:r>
                    </a:p>
                  </a:txBody>
                  <a:tcPr marL="9525" marR="9525" marT="9525" marB="0" anchor="b"/>
                </a:tc>
                <a:extLst>
                  <a:ext uri="{0D108BD9-81ED-4DB2-BD59-A6C34878D82A}">
                    <a16:rowId xmlns:a16="http://schemas.microsoft.com/office/drawing/2014/main" val="2751055331"/>
                  </a:ext>
                </a:extLst>
              </a:tr>
              <a:tr h="370840">
                <a:tc>
                  <a:txBody>
                    <a:bodyPr/>
                    <a:lstStyle/>
                    <a:p>
                      <a:pPr algn="ctr" fontAlgn="b"/>
                      <a:r>
                        <a:rPr lang="en-CA" sz="1800" b="0" i="0" u="none" strike="noStrike">
                          <a:solidFill>
                            <a:srgbClr val="000000"/>
                          </a:solidFill>
                          <a:effectLst/>
                          <a:latin typeface="Calibri" panose="020F0502020204030204" pitchFamily="34" charset="0"/>
                        </a:rPr>
                        <a:t>1.784123</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1.509694</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2.108438</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1.09E-11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Porphyromonas</a:t>
                      </a:r>
                    </a:p>
                  </a:txBody>
                  <a:tcPr marL="9525" marR="9525" marT="9525" marB="0" anchor="b"/>
                </a:tc>
                <a:extLst>
                  <a:ext uri="{0D108BD9-81ED-4DB2-BD59-A6C34878D82A}">
                    <a16:rowId xmlns:a16="http://schemas.microsoft.com/office/drawing/2014/main" val="4080969739"/>
                  </a:ext>
                </a:extLst>
              </a:tr>
              <a:tr h="370840">
                <a:tc>
                  <a:txBody>
                    <a:bodyPr/>
                    <a:lstStyle/>
                    <a:p>
                      <a:pPr algn="ctr" fontAlgn="b"/>
                      <a:r>
                        <a:rPr lang="en-CA" sz="1800" b="0" i="0" u="none" strike="noStrike">
                          <a:solidFill>
                            <a:srgbClr val="000000"/>
                          </a:solidFill>
                          <a:effectLst/>
                          <a:latin typeface="Calibri" panose="020F0502020204030204" pitchFamily="34" charset="0"/>
                        </a:rPr>
                        <a:t>2.022664</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1.64642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2.484889</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1.97E-11</a:t>
                      </a:r>
                    </a:p>
                  </a:txBody>
                  <a:tcPr marL="9525" marR="9525" marT="9525" marB="0" anchor="b"/>
                </a:tc>
                <a:tc>
                  <a:txBody>
                    <a:bodyPr/>
                    <a:lstStyle/>
                    <a:p>
                      <a:pPr algn="ctr" fontAlgn="b"/>
                      <a:r>
                        <a:rPr lang="en-CA" sz="1800" b="0" i="0" u="none" strike="noStrike" dirty="0" err="1">
                          <a:solidFill>
                            <a:srgbClr val="000000"/>
                          </a:solidFill>
                          <a:effectLst/>
                          <a:latin typeface="Calibri" panose="020F0502020204030204" pitchFamily="34" charset="0"/>
                        </a:rPr>
                        <a:t>Parvimonas</a:t>
                      </a:r>
                      <a:endParaRPr lang="en-CA" sz="18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val="2331372491"/>
                  </a:ext>
                </a:extLst>
              </a:tr>
            </a:tbl>
          </a:graphicData>
        </a:graphic>
      </p:graphicFrame>
    </p:spTree>
    <p:extLst>
      <p:ext uri="{BB962C8B-B14F-4D97-AF65-F5344CB8AC3E}">
        <p14:creationId xmlns:p14="http://schemas.microsoft.com/office/powerpoint/2010/main" val="22063977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526FEB51-1B04-42F0-9C72-5514C237E60F}"/>
              </a:ext>
            </a:extLst>
          </p:cNvPr>
          <p:cNvGraphicFramePr>
            <a:graphicFrameLocks noGrp="1"/>
          </p:cNvGraphicFramePr>
          <p:nvPr>
            <p:extLst>
              <p:ext uri="{D42A27DB-BD31-4B8C-83A1-F6EECF244321}">
                <p14:modId xmlns:p14="http://schemas.microsoft.com/office/powerpoint/2010/main" val="2798047038"/>
              </p:ext>
            </p:extLst>
          </p:nvPr>
        </p:nvGraphicFramePr>
        <p:xfrm>
          <a:off x="541863" y="1845734"/>
          <a:ext cx="11286072" cy="3337560"/>
        </p:xfrm>
        <a:graphic>
          <a:graphicData uri="http://schemas.openxmlformats.org/drawingml/2006/table">
            <a:tbl>
              <a:tblPr firstRow="1" bandRow="1">
                <a:tableStyleId>{5C22544A-7EE6-4342-B048-85BDC9FD1C3A}</a:tableStyleId>
              </a:tblPr>
              <a:tblGrid>
                <a:gridCol w="1881012">
                  <a:extLst>
                    <a:ext uri="{9D8B030D-6E8A-4147-A177-3AD203B41FA5}">
                      <a16:colId xmlns:a16="http://schemas.microsoft.com/office/drawing/2014/main" val="519927915"/>
                    </a:ext>
                  </a:extLst>
                </a:gridCol>
                <a:gridCol w="1881012">
                  <a:extLst>
                    <a:ext uri="{9D8B030D-6E8A-4147-A177-3AD203B41FA5}">
                      <a16:colId xmlns:a16="http://schemas.microsoft.com/office/drawing/2014/main" val="1306070663"/>
                    </a:ext>
                  </a:extLst>
                </a:gridCol>
                <a:gridCol w="1881012">
                  <a:extLst>
                    <a:ext uri="{9D8B030D-6E8A-4147-A177-3AD203B41FA5}">
                      <a16:colId xmlns:a16="http://schemas.microsoft.com/office/drawing/2014/main" val="1171437563"/>
                    </a:ext>
                  </a:extLst>
                </a:gridCol>
                <a:gridCol w="1881012">
                  <a:extLst>
                    <a:ext uri="{9D8B030D-6E8A-4147-A177-3AD203B41FA5}">
                      <a16:colId xmlns:a16="http://schemas.microsoft.com/office/drawing/2014/main" val="2431324870"/>
                    </a:ext>
                  </a:extLst>
                </a:gridCol>
                <a:gridCol w="1881012">
                  <a:extLst>
                    <a:ext uri="{9D8B030D-6E8A-4147-A177-3AD203B41FA5}">
                      <a16:colId xmlns:a16="http://schemas.microsoft.com/office/drawing/2014/main" val="815943148"/>
                    </a:ext>
                  </a:extLst>
                </a:gridCol>
                <a:gridCol w="1881012">
                  <a:extLst>
                    <a:ext uri="{9D8B030D-6E8A-4147-A177-3AD203B41FA5}">
                      <a16:colId xmlns:a16="http://schemas.microsoft.com/office/drawing/2014/main" val="98378481"/>
                    </a:ext>
                  </a:extLst>
                </a:gridCol>
              </a:tblGrid>
              <a:tr h="370840">
                <a:tc>
                  <a:txBody>
                    <a:bodyPr/>
                    <a:lstStyle/>
                    <a:p>
                      <a:pPr algn="ctr"/>
                      <a:r>
                        <a:rPr lang="en-CA" dirty="0"/>
                        <a:t>RR</a:t>
                      </a:r>
                    </a:p>
                  </a:txBody>
                  <a:tcPr/>
                </a:tc>
                <a:tc>
                  <a:txBody>
                    <a:bodyPr/>
                    <a:lstStyle/>
                    <a:p>
                      <a:pPr algn="ctr"/>
                      <a:r>
                        <a:rPr lang="en-CA" dirty="0"/>
                        <a:t>CI_LB</a:t>
                      </a:r>
                    </a:p>
                  </a:txBody>
                  <a:tcPr/>
                </a:tc>
                <a:tc>
                  <a:txBody>
                    <a:bodyPr/>
                    <a:lstStyle/>
                    <a:p>
                      <a:pPr algn="ctr"/>
                      <a:r>
                        <a:rPr lang="en-CA" dirty="0"/>
                        <a:t>CI_UB</a:t>
                      </a:r>
                    </a:p>
                  </a:txBody>
                  <a:tcPr/>
                </a:tc>
                <a:tc>
                  <a:txBody>
                    <a:bodyPr/>
                    <a:lstStyle/>
                    <a:p>
                      <a:pPr algn="ctr"/>
                      <a:r>
                        <a:rPr lang="en-CA" dirty="0"/>
                        <a:t>P-value</a:t>
                      </a:r>
                    </a:p>
                  </a:txBody>
                  <a:tcPr/>
                </a:tc>
                <a:tc>
                  <a:txBody>
                    <a:bodyPr/>
                    <a:lstStyle/>
                    <a:p>
                      <a:pPr algn="ctr"/>
                      <a:r>
                        <a:rPr lang="en-CA" dirty="0"/>
                        <a:t>Genus</a:t>
                      </a:r>
                    </a:p>
                  </a:txBody>
                  <a:tcPr/>
                </a:tc>
                <a:tc>
                  <a:txBody>
                    <a:bodyPr/>
                    <a:lstStyle/>
                    <a:p>
                      <a:pPr algn="ctr"/>
                      <a:r>
                        <a:rPr lang="en-CA" dirty="0"/>
                        <a:t>Matched</a:t>
                      </a:r>
                    </a:p>
                  </a:txBody>
                  <a:tcPr/>
                </a:tc>
                <a:extLst>
                  <a:ext uri="{0D108BD9-81ED-4DB2-BD59-A6C34878D82A}">
                    <a16:rowId xmlns:a16="http://schemas.microsoft.com/office/drawing/2014/main" val="3562885579"/>
                  </a:ext>
                </a:extLst>
              </a:tr>
              <a:tr h="370840">
                <a:tc>
                  <a:txBody>
                    <a:bodyPr/>
                    <a:lstStyle/>
                    <a:p>
                      <a:pPr algn="ctr" fontAlgn="b"/>
                      <a:r>
                        <a:rPr lang="en-CA" sz="1800" b="0" i="0" u="none" strike="noStrike" dirty="0">
                          <a:solidFill>
                            <a:srgbClr val="000000"/>
                          </a:solidFill>
                          <a:effectLst/>
                          <a:latin typeface="Calibri" panose="020F0502020204030204" pitchFamily="34" charset="0"/>
                        </a:rPr>
                        <a:t>1.883721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0.940156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3.774271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0.074111</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Fusobacterium</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Yes</a:t>
                      </a:r>
                    </a:p>
                  </a:txBody>
                  <a:tcPr marL="9525" marR="9525" marT="9525" marB="0" anchor="b"/>
                </a:tc>
                <a:extLst>
                  <a:ext uri="{0D108BD9-81ED-4DB2-BD59-A6C34878D82A}">
                    <a16:rowId xmlns:a16="http://schemas.microsoft.com/office/drawing/2014/main" val="2166689902"/>
                  </a:ext>
                </a:extLst>
              </a:tr>
              <a:tr h="370840">
                <a:tc>
                  <a:txBody>
                    <a:bodyPr/>
                    <a:lstStyle/>
                    <a:p>
                      <a:pPr algn="ctr" fontAlgn="b"/>
                      <a:r>
                        <a:rPr lang="en-CA" sz="1800" b="0" i="0" u="none" strike="noStrike" dirty="0">
                          <a:solidFill>
                            <a:srgbClr val="000000"/>
                          </a:solidFill>
                          <a:effectLst/>
                          <a:latin typeface="Calibri" panose="020F0502020204030204" pitchFamily="34" charset="0"/>
                        </a:rPr>
                        <a:t>1.248617</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0.422571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3.689426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0.687926</a:t>
                      </a:r>
                    </a:p>
                  </a:txBody>
                  <a:tcPr marL="9525" marR="9525" marT="9525" marB="0" anchor="b"/>
                </a:tc>
                <a:tc>
                  <a:txBody>
                    <a:bodyPr/>
                    <a:lstStyle/>
                    <a:p>
                      <a:pPr algn="ctr" fontAlgn="b"/>
                      <a:r>
                        <a:rPr lang="en-CA" sz="1800" b="0" i="0" u="none" strike="noStrike" dirty="0" err="1">
                          <a:solidFill>
                            <a:srgbClr val="000000"/>
                          </a:solidFill>
                          <a:effectLst/>
                          <a:latin typeface="Calibri" panose="020F0502020204030204" pitchFamily="34" charset="0"/>
                        </a:rPr>
                        <a:t>Peptostreptococcus</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Yes</a:t>
                      </a:r>
                      <a:endParaRPr kumimoji="0" lang="en-CA"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25" marR="9525" marT="9525" marB="0" anchor="b"/>
                </a:tc>
                <a:extLst>
                  <a:ext uri="{0D108BD9-81ED-4DB2-BD59-A6C34878D82A}">
                    <a16:rowId xmlns:a16="http://schemas.microsoft.com/office/drawing/2014/main" val="2751055331"/>
                  </a:ext>
                </a:extLst>
              </a:tr>
              <a:tr h="370840">
                <a:tc>
                  <a:txBody>
                    <a:bodyPr/>
                    <a:lstStyle/>
                    <a:p>
                      <a:pPr algn="ctr" fontAlgn="b"/>
                      <a:r>
                        <a:rPr lang="en-CA" sz="1800" b="0" i="0" u="none" strike="noStrike">
                          <a:solidFill>
                            <a:srgbClr val="000000"/>
                          </a:solidFill>
                          <a:effectLst/>
                          <a:latin typeface="Calibri" panose="020F0502020204030204" pitchFamily="34" charset="0"/>
                        </a:rPr>
                        <a:t>1.89913</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1.136173</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3.174423</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0.014404</a:t>
                      </a:r>
                    </a:p>
                  </a:txBody>
                  <a:tcPr marL="9525" marR="9525" marT="9525" marB="0" anchor="b"/>
                </a:tc>
                <a:tc>
                  <a:txBody>
                    <a:bodyPr/>
                    <a:lstStyle/>
                    <a:p>
                      <a:pPr algn="ctr" fontAlgn="b"/>
                      <a:r>
                        <a:rPr lang="en-CA" sz="1800" b="0" i="0" u="none" strike="noStrike" dirty="0" err="1">
                          <a:solidFill>
                            <a:srgbClr val="000000"/>
                          </a:solidFill>
                          <a:effectLst/>
                          <a:latin typeface="Calibri" panose="020F0502020204030204" pitchFamily="34" charset="0"/>
                        </a:rPr>
                        <a:t>Porphyromonas</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srgbClr val="000000"/>
                          </a:solidFill>
                          <a:effectLst/>
                          <a:uLnTx/>
                          <a:uFillTx/>
                          <a:latin typeface="Calibri" panose="020F0502020204030204" pitchFamily="34" charset="0"/>
                          <a:ea typeface="+mn-ea"/>
                          <a:cs typeface="+mn-cs"/>
                        </a:rPr>
                        <a:t>Yes</a:t>
                      </a:r>
                      <a:endParaRPr kumimoji="0" lang="en-CA"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endParaRPr>
                    </a:p>
                  </a:txBody>
                  <a:tcPr marL="9525" marR="9525" marT="9525" marB="0" anchor="b"/>
                </a:tc>
                <a:extLst>
                  <a:ext uri="{0D108BD9-81ED-4DB2-BD59-A6C34878D82A}">
                    <a16:rowId xmlns:a16="http://schemas.microsoft.com/office/drawing/2014/main" val="4080969739"/>
                  </a:ext>
                </a:extLst>
              </a:tr>
              <a:tr h="370840">
                <a:tc>
                  <a:txBody>
                    <a:bodyPr/>
                    <a:lstStyle/>
                    <a:p>
                      <a:pPr algn="ctr" fontAlgn="b"/>
                      <a:r>
                        <a:rPr lang="en-CA" sz="1800" b="0" i="0" u="none" strike="noStrike">
                          <a:solidFill>
                            <a:srgbClr val="000000"/>
                          </a:solidFill>
                          <a:effectLst/>
                          <a:latin typeface="Calibri" panose="020F0502020204030204" pitchFamily="34" charset="0"/>
                        </a:rPr>
                        <a:t>1.088153</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0.55392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2.137632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0.806281</a:t>
                      </a:r>
                    </a:p>
                  </a:txBody>
                  <a:tcPr marL="9525" marR="9525" marT="9525" marB="0" anchor="b"/>
                </a:tc>
                <a:tc>
                  <a:txBody>
                    <a:bodyPr/>
                    <a:lstStyle/>
                    <a:p>
                      <a:pPr algn="ctr" fontAlgn="b"/>
                      <a:r>
                        <a:rPr lang="en-CA" sz="1800" b="0" i="0" u="none" strike="noStrike" dirty="0" err="1">
                          <a:solidFill>
                            <a:srgbClr val="000000"/>
                          </a:solidFill>
                          <a:effectLst/>
                          <a:latin typeface="Calibri" panose="020F0502020204030204" pitchFamily="34" charset="0"/>
                        </a:rPr>
                        <a:t>Parvimonas</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srgbClr val="000000"/>
                          </a:solidFill>
                          <a:effectLst/>
                          <a:uLnTx/>
                          <a:uFillTx/>
                          <a:latin typeface="Calibri" panose="020F0502020204030204" pitchFamily="34" charset="0"/>
                          <a:ea typeface="+mn-ea"/>
                          <a:cs typeface="+mn-cs"/>
                        </a:rPr>
                        <a:t>Yes</a:t>
                      </a:r>
                    </a:p>
                  </a:txBody>
                  <a:tcPr marL="9525" marR="9525" marT="9525" marB="0" anchor="b"/>
                </a:tc>
                <a:extLst>
                  <a:ext uri="{0D108BD9-81ED-4DB2-BD59-A6C34878D82A}">
                    <a16:rowId xmlns:a16="http://schemas.microsoft.com/office/drawing/2014/main" val="2331372491"/>
                  </a:ext>
                </a:extLst>
              </a:tr>
              <a:tr h="370840">
                <a:tc>
                  <a:txBody>
                    <a:bodyPr/>
                    <a:lstStyle/>
                    <a:p>
                      <a:pPr algn="ctr" fontAlgn="b"/>
                      <a:r>
                        <a:rPr lang="en-CA" sz="1800" b="0" i="0" u="none" strike="noStrike" dirty="0">
                          <a:solidFill>
                            <a:srgbClr val="000000"/>
                          </a:solidFill>
                          <a:effectLst/>
                          <a:latin typeface="Calibri" panose="020F0502020204030204" pitchFamily="34" charset="0"/>
                        </a:rPr>
                        <a:t>1.290043</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1.003618</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1.658211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0.046795</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Fusobacterium</a:t>
                      </a:r>
                    </a:p>
                  </a:txBody>
                  <a:tcPr marL="9525" marR="9525" marT="9525" marB="0" anchor="b"/>
                </a:tc>
                <a:tc>
                  <a:txBody>
                    <a:bodyPr/>
                    <a:lstStyle/>
                    <a:p>
                      <a:pPr algn="ctr"/>
                      <a:r>
                        <a:rPr lang="en-CA" sz="1800" dirty="0"/>
                        <a:t>No</a:t>
                      </a:r>
                    </a:p>
                  </a:txBody>
                  <a:tcPr/>
                </a:tc>
                <a:extLst>
                  <a:ext uri="{0D108BD9-81ED-4DB2-BD59-A6C34878D82A}">
                    <a16:rowId xmlns:a16="http://schemas.microsoft.com/office/drawing/2014/main" val="1784589110"/>
                  </a:ext>
                </a:extLst>
              </a:tr>
              <a:tr h="370840">
                <a:tc>
                  <a:txBody>
                    <a:bodyPr/>
                    <a:lstStyle/>
                    <a:p>
                      <a:pPr algn="ctr" fontAlgn="b"/>
                      <a:r>
                        <a:rPr lang="en-CA" sz="1800" b="0" i="0" u="none" strike="noStrike">
                          <a:solidFill>
                            <a:srgbClr val="000000"/>
                          </a:solidFill>
                          <a:effectLst/>
                          <a:latin typeface="Calibri" panose="020F0502020204030204" pitchFamily="34" charset="0"/>
                        </a:rPr>
                        <a:t>1.358897</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1.050938</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1.757099</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0.019342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Peptostreptococcus</a:t>
                      </a:r>
                    </a:p>
                  </a:txBody>
                  <a:tcPr marL="9525" marR="9525" marT="9525" marB="0" anchor="b"/>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789878624"/>
                  </a:ext>
                </a:extLst>
              </a:tr>
              <a:tr h="370840">
                <a:tc>
                  <a:txBody>
                    <a:bodyPr/>
                    <a:lstStyle/>
                    <a:p>
                      <a:pPr algn="ctr" fontAlgn="b"/>
                      <a:r>
                        <a:rPr lang="en-CA" sz="1800" b="0" i="0" u="none" strike="noStrike">
                          <a:solidFill>
                            <a:srgbClr val="000000"/>
                          </a:solidFill>
                          <a:effectLst/>
                          <a:latin typeface="Calibri" panose="020F0502020204030204" pitchFamily="34" charset="0"/>
                        </a:rPr>
                        <a:t>1.137798</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0.761185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1.700749</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0.529056</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Porphyromonas</a:t>
                      </a:r>
                    </a:p>
                  </a:txBody>
                  <a:tcPr marL="9525" marR="9525" marT="9525" marB="0" anchor="b"/>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a:ln>
                            <a:noFill/>
                          </a:ln>
                          <a:solidFill>
                            <a:prstClr val="black"/>
                          </a:solidFill>
                          <a:effectLst/>
                          <a:uLnTx/>
                          <a:uFillTx/>
                          <a:latin typeface="Calibri" panose="020F0502020204030204"/>
                          <a:ea typeface="+mn-ea"/>
                          <a:cs typeface="+mn-cs"/>
                        </a:rPr>
                        <a:t>No</a:t>
                      </a:r>
                      <a:endPar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2306539047"/>
                  </a:ext>
                </a:extLst>
              </a:tr>
              <a:tr h="370840">
                <a:tc>
                  <a:txBody>
                    <a:bodyPr/>
                    <a:lstStyle/>
                    <a:p>
                      <a:pPr algn="ctr" fontAlgn="b"/>
                      <a:r>
                        <a:rPr lang="en-CA" sz="1800" b="0" i="0" u="none" strike="noStrike">
                          <a:solidFill>
                            <a:srgbClr val="000000"/>
                          </a:solidFill>
                          <a:effectLst/>
                          <a:latin typeface="Calibri" panose="020F0502020204030204" pitchFamily="34" charset="0"/>
                        </a:rPr>
                        <a:t>1.424372</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1.078631</a:t>
                      </a:r>
                    </a:p>
                  </a:txBody>
                  <a:tcPr marL="9525" marR="9525" marT="9525" marB="0" anchor="b"/>
                </a:tc>
                <a:tc>
                  <a:txBody>
                    <a:bodyPr/>
                    <a:lstStyle/>
                    <a:p>
                      <a:pPr algn="ctr" fontAlgn="b"/>
                      <a:r>
                        <a:rPr lang="en-CA" sz="1800" b="0" i="0" u="none" strike="noStrike">
                          <a:solidFill>
                            <a:srgbClr val="000000"/>
                          </a:solidFill>
                          <a:effectLst/>
                          <a:latin typeface="Calibri" panose="020F0502020204030204" pitchFamily="34" charset="0"/>
                        </a:rPr>
                        <a:t>1.880935</a:t>
                      </a:r>
                    </a:p>
                  </a:txBody>
                  <a:tcPr marL="9525" marR="9525" marT="9525" marB="0" anchor="b"/>
                </a:tc>
                <a:tc>
                  <a:txBody>
                    <a:bodyPr/>
                    <a:lstStyle/>
                    <a:p>
                      <a:pPr algn="ctr" fontAlgn="b"/>
                      <a:r>
                        <a:rPr lang="en-CA" sz="1800" b="0" i="0" u="none" strike="noStrike" dirty="0">
                          <a:solidFill>
                            <a:srgbClr val="000000"/>
                          </a:solidFill>
                          <a:effectLst/>
                          <a:latin typeface="Calibri" panose="020F0502020204030204" pitchFamily="34" charset="0"/>
                        </a:rPr>
                        <a:t>0.012648</a:t>
                      </a:r>
                    </a:p>
                  </a:txBody>
                  <a:tcPr marL="9525" marR="9525" marT="9525" marB="0" anchor="b"/>
                </a:tc>
                <a:tc>
                  <a:txBody>
                    <a:bodyPr/>
                    <a:lstStyle/>
                    <a:p>
                      <a:pPr algn="ctr" fontAlgn="b"/>
                      <a:r>
                        <a:rPr lang="en-CA" sz="1800" b="0" i="0" u="none" strike="noStrike" dirty="0" err="1">
                          <a:solidFill>
                            <a:srgbClr val="000000"/>
                          </a:solidFill>
                          <a:effectLst/>
                          <a:latin typeface="Calibri" panose="020F0502020204030204" pitchFamily="34" charset="0"/>
                        </a:rPr>
                        <a:t>Parvimonas</a:t>
                      </a:r>
                      <a:endParaRPr lang="en-CA" sz="1800" b="0" i="0" u="none" strike="noStrike" dirty="0">
                        <a:solidFill>
                          <a:srgbClr val="000000"/>
                        </a:solidFill>
                        <a:effectLst/>
                        <a:latin typeface="Calibri" panose="020F0502020204030204" pitchFamily="34" charset="0"/>
                      </a:endParaRPr>
                    </a:p>
                  </a:txBody>
                  <a:tcPr marL="9525" marR="9525" marT="9525" marB="0" anchor="b"/>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a:ea typeface="+mn-ea"/>
                          <a:cs typeface="+mn-cs"/>
                        </a:rPr>
                        <a:t>No</a:t>
                      </a:r>
                    </a:p>
                  </a:txBody>
                  <a:tcPr/>
                </a:tc>
                <a:extLst>
                  <a:ext uri="{0D108BD9-81ED-4DB2-BD59-A6C34878D82A}">
                    <a16:rowId xmlns:a16="http://schemas.microsoft.com/office/drawing/2014/main" val="1051576151"/>
                  </a:ext>
                </a:extLst>
              </a:tr>
            </a:tbl>
          </a:graphicData>
        </a:graphic>
      </p:graphicFrame>
      <p:sp>
        <p:nvSpPr>
          <p:cNvPr id="6" name="Title 1">
            <a:extLst>
              <a:ext uri="{FF2B5EF4-FFF2-40B4-BE49-F238E27FC236}">
                <a16:creationId xmlns:a16="http://schemas.microsoft.com/office/drawing/2014/main" id="{60EF9EA2-1CB2-4D24-A5F4-F11BF41DCA8E}"/>
              </a:ext>
            </a:extLst>
          </p:cNvPr>
          <p:cNvSpPr>
            <a:spLocks noGrp="1"/>
          </p:cNvSpPr>
          <p:nvPr>
            <p:ph type="title"/>
          </p:nvPr>
        </p:nvSpPr>
        <p:spPr>
          <a:xfrm>
            <a:off x="0" y="0"/>
            <a:ext cx="12192000" cy="810532"/>
          </a:xfrm>
        </p:spPr>
        <p:txBody>
          <a:bodyPr>
            <a:normAutofit/>
          </a:bodyPr>
          <a:lstStyle/>
          <a:p>
            <a:r>
              <a:rPr lang="en-CA" dirty="0"/>
              <a:t>Tissue: select genera and the relative risk of </a:t>
            </a:r>
            <a:r>
              <a:rPr lang="en-CA" dirty="0" err="1"/>
              <a:t>crc</a:t>
            </a:r>
            <a:endParaRPr lang="en-CA" dirty="0"/>
          </a:p>
        </p:txBody>
      </p:sp>
    </p:spTree>
    <p:extLst>
      <p:ext uri="{BB962C8B-B14F-4D97-AF65-F5344CB8AC3E}">
        <p14:creationId xmlns:p14="http://schemas.microsoft.com/office/powerpoint/2010/main" val="6237090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3EB0E20-22C2-4414-8AFC-DF40AAD08BF3}"/>
              </a:ext>
            </a:extLst>
          </p:cNvPr>
          <p:cNvGrpSpPr/>
          <p:nvPr/>
        </p:nvGrpSpPr>
        <p:grpSpPr>
          <a:xfrm>
            <a:off x="1309255" y="3305453"/>
            <a:ext cx="9144000" cy="2849884"/>
            <a:chOff x="0" y="1586623"/>
            <a:chExt cx="9144000" cy="2849884"/>
          </a:xfrm>
        </p:grpSpPr>
        <p:pic>
          <p:nvPicPr>
            <p:cNvPr id="7" name="Picture 6">
              <a:extLst>
                <a:ext uri="{FF2B5EF4-FFF2-40B4-BE49-F238E27FC236}">
                  <a16:creationId xmlns:a16="http://schemas.microsoft.com/office/drawing/2014/main" id="{8BB2DA1A-D810-4E4E-8F9E-96A161D4E609}"/>
                </a:ext>
              </a:extLst>
            </p:cNvPr>
            <p:cNvPicPr>
              <a:picLocks noChangeAspect="1"/>
            </p:cNvPicPr>
            <p:nvPr/>
          </p:nvPicPr>
          <p:blipFill>
            <a:blip r:embed="rId2"/>
            <a:stretch>
              <a:fillRect/>
            </a:stretch>
          </p:blipFill>
          <p:spPr>
            <a:xfrm>
              <a:off x="0" y="1712357"/>
              <a:ext cx="9144000" cy="2724150"/>
            </a:xfrm>
            <a:prstGeom prst="rect">
              <a:avLst/>
            </a:prstGeom>
          </p:spPr>
        </p:pic>
        <p:sp>
          <p:nvSpPr>
            <p:cNvPr id="8" name="TextBox 7">
              <a:extLst>
                <a:ext uri="{FF2B5EF4-FFF2-40B4-BE49-F238E27FC236}">
                  <a16:creationId xmlns:a16="http://schemas.microsoft.com/office/drawing/2014/main" id="{2A9722D2-4162-41BF-82D4-E96D99E74199}"/>
                </a:ext>
              </a:extLst>
            </p:cNvPr>
            <p:cNvSpPr txBox="1"/>
            <p:nvPr/>
          </p:nvSpPr>
          <p:spPr>
            <a:xfrm>
              <a:off x="91550" y="3146363"/>
              <a:ext cx="837089" cy="400110"/>
            </a:xfrm>
            <a:prstGeom prst="rect">
              <a:avLst/>
            </a:prstGeom>
            <a:noFill/>
          </p:spPr>
          <p:txBody>
            <a:bodyPr wrap="none" rtlCol="0">
              <a:spAutoFit/>
            </a:bodyPr>
            <a:lstStyle/>
            <a:p>
              <a:r>
                <a:rPr lang="en-CA" sz="1000" dirty="0"/>
                <a:t>Hyper-</a:t>
              </a:r>
            </a:p>
            <a:p>
              <a:r>
                <a:rPr lang="en-CA" sz="1000" dirty="0"/>
                <a:t>proliferation</a:t>
              </a:r>
            </a:p>
          </p:txBody>
        </p:sp>
        <p:sp>
          <p:nvSpPr>
            <p:cNvPr id="9" name="TextBox 8">
              <a:extLst>
                <a:ext uri="{FF2B5EF4-FFF2-40B4-BE49-F238E27FC236}">
                  <a16:creationId xmlns:a16="http://schemas.microsoft.com/office/drawing/2014/main" id="{CB935CAB-8CF8-4531-960F-C89B8E3C1999}"/>
                </a:ext>
              </a:extLst>
            </p:cNvPr>
            <p:cNvSpPr txBox="1"/>
            <p:nvPr/>
          </p:nvSpPr>
          <p:spPr>
            <a:xfrm>
              <a:off x="1372262" y="3031687"/>
              <a:ext cx="471604" cy="400110"/>
            </a:xfrm>
            <a:prstGeom prst="rect">
              <a:avLst/>
            </a:prstGeom>
            <a:noFill/>
          </p:spPr>
          <p:txBody>
            <a:bodyPr wrap="none" rtlCol="0">
              <a:spAutoFit/>
            </a:bodyPr>
            <a:lstStyle/>
            <a:p>
              <a:r>
                <a:rPr lang="en-CA" sz="1000" dirty="0"/>
                <a:t>Small</a:t>
              </a:r>
            </a:p>
            <a:p>
              <a:r>
                <a:rPr lang="en-CA" sz="1000" dirty="0"/>
                <a:t>Polyp</a:t>
              </a:r>
            </a:p>
          </p:txBody>
        </p:sp>
        <p:sp>
          <p:nvSpPr>
            <p:cNvPr id="10" name="TextBox 9">
              <a:extLst>
                <a:ext uri="{FF2B5EF4-FFF2-40B4-BE49-F238E27FC236}">
                  <a16:creationId xmlns:a16="http://schemas.microsoft.com/office/drawing/2014/main" id="{7F95573A-6842-471A-A72A-A22F97CB1FD4}"/>
                </a:ext>
              </a:extLst>
            </p:cNvPr>
            <p:cNvSpPr txBox="1"/>
            <p:nvPr/>
          </p:nvSpPr>
          <p:spPr>
            <a:xfrm>
              <a:off x="2343033" y="2698026"/>
              <a:ext cx="471604" cy="400110"/>
            </a:xfrm>
            <a:prstGeom prst="rect">
              <a:avLst/>
            </a:prstGeom>
            <a:noFill/>
          </p:spPr>
          <p:txBody>
            <a:bodyPr wrap="none" rtlCol="0">
              <a:spAutoFit/>
            </a:bodyPr>
            <a:lstStyle/>
            <a:p>
              <a:r>
                <a:rPr lang="en-CA" sz="1000" dirty="0"/>
                <a:t>Large</a:t>
              </a:r>
            </a:p>
            <a:p>
              <a:r>
                <a:rPr lang="en-CA" sz="1000" dirty="0"/>
                <a:t>Polyp</a:t>
              </a:r>
            </a:p>
          </p:txBody>
        </p:sp>
        <p:sp>
          <p:nvSpPr>
            <p:cNvPr id="11" name="TextBox 10">
              <a:extLst>
                <a:ext uri="{FF2B5EF4-FFF2-40B4-BE49-F238E27FC236}">
                  <a16:creationId xmlns:a16="http://schemas.microsoft.com/office/drawing/2014/main" id="{E42EA49E-EF01-482B-BE04-1C70C7F2DC9A}"/>
                </a:ext>
              </a:extLst>
            </p:cNvPr>
            <p:cNvSpPr txBox="1"/>
            <p:nvPr/>
          </p:nvSpPr>
          <p:spPr>
            <a:xfrm>
              <a:off x="3676256" y="2344083"/>
              <a:ext cx="1050288" cy="553998"/>
            </a:xfrm>
            <a:prstGeom prst="rect">
              <a:avLst/>
            </a:prstGeom>
            <a:noFill/>
          </p:spPr>
          <p:txBody>
            <a:bodyPr wrap="none" rtlCol="0">
              <a:spAutoFit/>
            </a:bodyPr>
            <a:lstStyle/>
            <a:p>
              <a:r>
                <a:rPr lang="en-CA" sz="1000" dirty="0"/>
                <a:t>Severe Dysplasia</a:t>
              </a:r>
            </a:p>
            <a:p>
              <a:r>
                <a:rPr lang="en-CA" sz="1000" dirty="0"/>
                <a:t>(Precancerous</a:t>
              </a:r>
            </a:p>
            <a:p>
              <a:r>
                <a:rPr lang="en-CA" sz="1000" dirty="0"/>
                <a:t>Polyp)</a:t>
              </a:r>
            </a:p>
          </p:txBody>
        </p:sp>
        <p:sp>
          <p:nvSpPr>
            <p:cNvPr id="12" name="TextBox 11">
              <a:extLst>
                <a:ext uri="{FF2B5EF4-FFF2-40B4-BE49-F238E27FC236}">
                  <a16:creationId xmlns:a16="http://schemas.microsoft.com/office/drawing/2014/main" id="{DC33B8EC-3344-404B-B4CB-1DE70DC51CD0}"/>
                </a:ext>
              </a:extLst>
            </p:cNvPr>
            <p:cNvSpPr txBox="1"/>
            <p:nvPr/>
          </p:nvSpPr>
          <p:spPr>
            <a:xfrm>
              <a:off x="5312223" y="1586623"/>
              <a:ext cx="1066318" cy="246221"/>
            </a:xfrm>
            <a:prstGeom prst="rect">
              <a:avLst/>
            </a:prstGeom>
            <a:noFill/>
          </p:spPr>
          <p:txBody>
            <a:bodyPr wrap="none" rtlCol="0">
              <a:spAutoFit/>
            </a:bodyPr>
            <a:lstStyle/>
            <a:p>
              <a:r>
                <a:rPr lang="en-CA" sz="1000" dirty="0"/>
                <a:t>Adenocarcinoma</a:t>
              </a:r>
            </a:p>
          </p:txBody>
        </p:sp>
        <p:sp>
          <p:nvSpPr>
            <p:cNvPr id="13" name="TextBox 12">
              <a:extLst>
                <a:ext uri="{FF2B5EF4-FFF2-40B4-BE49-F238E27FC236}">
                  <a16:creationId xmlns:a16="http://schemas.microsoft.com/office/drawing/2014/main" id="{A75ED479-72E6-466A-9094-2E384F331C1B}"/>
                </a:ext>
              </a:extLst>
            </p:cNvPr>
            <p:cNvSpPr txBox="1"/>
            <p:nvPr/>
          </p:nvSpPr>
          <p:spPr>
            <a:xfrm>
              <a:off x="7519929" y="2593223"/>
              <a:ext cx="545342" cy="246221"/>
            </a:xfrm>
            <a:prstGeom prst="rect">
              <a:avLst/>
            </a:prstGeom>
            <a:noFill/>
          </p:spPr>
          <p:txBody>
            <a:bodyPr wrap="none" rtlCol="0">
              <a:spAutoFit/>
            </a:bodyPr>
            <a:lstStyle/>
            <a:p>
              <a:r>
                <a:rPr lang="en-CA" sz="1000" dirty="0"/>
                <a:t>Cancer</a:t>
              </a:r>
            </a:p>
          </p:txBody>
        </p:sp>
      </p:grpSp>
      <p:sp>
        <p:nvSpPr>
          <p:cNvPr id="4" name="Title 1">
            <a:extLst>
              <a:ext uri="{FF2B5EF4-FFF2-40B4-BE49-F238E27FC236}">
                <a16:creationId xmlns:a16="http://schemas.microsoft.com/office/drawing/2014/main" id="{CF45D085-483A-40BF-9DC8-3EE20C22AAB5}"/>
              </a:ext>
            </a:extLst>
          </p:cNvPr>
          <p:cNvSpPr>
            <a:spLocks noGrp="1"/>
          </p:cNvSpPr>
          <p:nvPr>
            <p:ph type="title"/>
          </p:nvPr>
        </p:nvSpPr>
        <p:spPr>
          <a:xfrm>
            <a:off x="0" y="0"/>
            <a:ext cx="12192000" cy="810532"/>
          </a:xfrm>
        </p:spPr>
        <p:txBody>
          <a:bodyPr/>
          <a:lstStyle/>
          <a:p>
            <a:r>
              <a:rPr lang="en-CA" dirty="0"/>
              <a:t>A rift on the current disease model</a:t>
            </a:r>
          </a:p>
        </p:txBody>
      </p:sp>
      <p:sp>
        <p:nvSpPr>
          <p:cNvPr id="5" name="Rectangle 4">
            <a:extLst>
              <a:ext uri="{FF2B5EF4-FFF2-40B4-BE49-F238E27FC236}">
                <a16:creationId xmlns:a16="http://schemas.microsoft.com/office/drawing/2014/main" id="{70E23494-27E8-4DA9-8C82-4194712235AE}"/>
              </a:ext>
            </a:extLst>
          </p:cNvPr>
          <p:cNvSpPr/>
          <p:nvPr/>
        </p:nvSpPr>
        <p:spPr>
          <a:xfrm>
            <a:off x="28591" y="6261023"/>
            <a:ext cx="5422640" cy="461665"/>
          </a:xfrm>
          <a:prstGeom prst="rect">
            <a:avLst/>
          </a:prstGeom>
        </p:spPr>
        <p:txBody>
          <a:bodyPr wrap="square">
            <a:spAutoFit/>
          </a:bodyPr>
          <a:lstStyle/>
          <a:p>
            <a:pPr marL="228600" indent="-228600">
              <a:buAutoNum type="arabicParenR"/>
            </a:pPr>
            <a:r>
              <a:rPr lang="en-CA" sz="1200" dirty="0"/>
              <a:t>John Hopkins Colon Cancer Center </a:t>
            </a:r>
          </a:p>
          <a:p>
            <a:pPr marL="257175" indent="-257175">
              <a:buAutoNum type="arabicParenR"/>
            </a:pPr>
            <a:r>
              <a:rPr lang="en-CA" sz="1200" dirty="0"/>
              <a:t>Adapted from Flynn KJ, et al. </a:t>
            </a:r>
            <a:r>
              <a:rPr lang="en-CA" sz="1200" dirty="0" err="1"/>
              <a:t>mSphere</a:t>
            </a:r>
            <a:r>
              <a:rPr lang="en-CA" sz="1200" dirty="0"/>
              <a:t>. 2016</a:t>
            </a:r>
          </a:p>
        </p:txBody>
      </p:sp>
      <p:grpSp>
        <p:nvGrpSpPr>
          <p:cNvPr id="14" name="Group 13">
            <a:extLst>
              <a:ext uri="{FF2B5EF4-FFF2-40B4-BE49-F238E27FC236}">
                <a16:creationId xmlns:a16="http://schemas.microsoft.com/office/drawing/2014/main" id="{74F76F38-9678-4E22-A433-2129B31CDFCF}"/>
              </a:ext>
            </a:extLst>
          </p:cNvPr>
          <p:cNvGrpSpPr/>
          <p:nvPr/>
        </p:nvGrpSpPr>
        <p:grpSpPr>
          <a:xfrm>
            <a:off x="5820235" y="1821494"/>
            <a:ext cx="707231" cy="721519"/>
            <a:chOff x="1960975" y="3761217"/>
            <a:chExt cx="707231" cy="721519"/>
          </a:xfrm>
        </p:grpSpPr>
        <p:pic>
          <p:nvPicPr>
            <p:cNvPr id="15" name="Picture 14">
              <a:extLst>
                <a:ext uri="{FF2B5EF4-FFF2-40B4-BE49-F238E27FC236}">
                  <a16:creationId xmlns:a16="http://schemas.microsoft.com/office/drawing/2014/main" id="{BF10D834-74A9-4903-90A3-A3B16D762E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2085959" y="3789745"/>
              <a:ext cx="228632" cy="207198"/>
            </a:xfrm>
            <a:prstGeom prst="rect">
              <a:avLst/>
            </a:prstGeom>
          </p:spPr>
        </p:pic>
        <p:pic>
          <p:nvPicPr>
            <p:cNvPr id="16" name="Picture 15">
              <a:extLst>
                <a:ext uri="{FF2B5EF4-FFF2-40B4-BE49-F238E27FC236}">
                  <a16:creationId xmlns:a16="http://schemas.microsoft.com/office/drawing/2014/main" id="{588FB08A-FEC8-44B9-8DF3-9057626DDA5D}"/>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contrast="-40000"/>
                      </a14:imgEffect>
                    </a14:imgLayer>
                  </a14:imgProps>
                </a:ext>
              </a:extLst>
            </a:blip>
            <a:stretch>
              <a:fillRect/>
            </a:stretch>
          </p:blipFill>
          <p:spPr>
            <a:xfrm>
              <a:off x="2050249" y="4014780"/>
              <a:ext cx="214320" cy="244936"/>
            </a:xfrm>
            <a:prstGeom prst="rect">
              <a:avLst/>
            </a:prstGeom>
          </p:spPr>
        </p:pic>
        <p:pic>
          <p:nvPicPr>
            <p:cNvPr id="17" name="Picture 16">
              <a:extLst>
                <a:ext uri="{FF2B5EF4-FFF2-40B4-BE49-F238E27FC236}">
                  <a16:creationId xmlns:a16="http://schemas.microsoft.com/office/drawing/2014/main" id="{3A7EB93B-1694-45C0-9273-FFE416508F0B}"/>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contrast="-40000"/>
                      </a14:imgEffect>
                    </a14:imgLayer>
                  </a14:imgProps>
                </a:ext>
              </a:extLst>
            </a:blip>
            <a:stretch>
              <a:fillRect/>
            </a:stretch>
          </p:blipFill>
          <p:spPr>
            <a:xfrm>
              <a:off x="2300271" y="3882610"/>
              <a:ext cx="242921" cy="250067"/>
            </a:xfrm>
            <a:prstGeom prst="rect">
              <a:avLst/>
            </a:prstGeom>
          </p:spPr>
        </p:pic>
        <p:pic>
          <p:nvPicPr>
            <p:cNvPr id="18" name="Picture 17">
              <a:extLst>
                <a:ext uri="{FF2B5EF4-FFF2-40B4-BE49-F238E27FC236}">
                  <a16:creationId xmlns:a16="http://schemas.microsoft.com/office/drawing/2014/main" id="{CC3D2F79-9CF8-4C91-B52E-C2FC3A6009E5}"/>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2203835" y="4182655"/>
              <a:ext cx="254296" cy="232183"/>
            </a:xfrm>
            <a:prstGeom prst="rect">
              <a:avLst/>
            </a:prstGeom>
          </p:spPr>
        </p:pic>
        <p:sp>
          <p:nvSpPr>
            <p:cNvPr id="19" name="Oval 18">
              <a:extLst>
                <a:ext uri="{FF2B5EF4-FFF2-40B4-BE49-F238E27FC236}">
                  <a16:creationId xmlns:a16="http://schemas.microsoft.com/office/drawing/2014/main" id="{F0F6E970-5BDB-4248-9DE5-1D05ED76FE11}"/>
                </a:ext>
              </a:extLst>
            </p:cNvPr>
            <p:cNvSpPr/>
            <p:nvPr/>
          </p:nvSpPr>
          <p:spPr>
            <a:xfrm>
              <a:off x="1960975" y="376121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21" name="Group 20">
            <a:extLst>
              <a:ext uri="{FF2B5EF4-FFF2-40B4-BE49-F238E27FC236}">
                <a16:creationId xmlns:a16="http://schemas.microsoft.com/office/drawing/2014/main" id="{C7AC973A-9B7F-41B6-A214-E042E73D9A03}"/>
              </a:ext>
            </a:extLst>
          </p:cNvPr>
          <p:cNvGrpSpPr/>
          <p:nvPr/>
        </p:nvGrpSpPr>
        <p:grpSpPr>
          <a:xfrm>
            <a:off x="1141413" y="2541214"/>
            <a:ext cx="707231" cy="721519"/>
            <a:chOff x="4342194" y="4297707"/>
            <a:chExt cx="707231" cy="721519"/>
          </a:xfrm>
        </p:grpSpPr>
        <p:pic>
          <p:nvPicPr>
            <p:cNvPr id="22" name="Picture 21">
              <a:extLst>
                <a:ext uri="{FF2B5EF4-FFF2-40B4-BE49-F238E27FC236}">
                  <a16:creationId xmlns:a16="http://schemas.microsoft.com/office/drawing/2014/main" id="{5937BEAC-0500-48F0-BB16-5A9C41E164B7}"/>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4722520" y="4351557"/>
              <a:ext cx="121461" cy="114316"/>
            </a:xfrm>
            <a:prstGeom prst="rect">
              <a:avLst/>
            </a:prstGeom>
          </p:spPr>
        </p:pic>
        <p:pic>
          <p:nvPicPr>
            <p:cNvPr id="23" name="Picture 22">
              <a:extLst>
                <a:ext uri="{FF2B5EF4-FFF2-40B4-BE49-F238E27FC236}">
                  <a16:creationId xmlns:a16="http://schemas.microsoft.com/office/drawing/2014/main" id="{2DF1BC71-CF5B-49A8-9CC3-A7ADD1BF120B}"/>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4695810" y="4508890"/>
              <a:ext cx="214343" cy="107171"/>
            </a:xfrm>
            <a:prstGeom prst="rect">
              <a:avLst/>
            </a:prstGeom>
          </p:spPr>
        </p:pic>
        <p:pic>
          <p:nvPicPr>
            <p:cNvPr id="24" name="Picture 23">
              <a:extLst>
                <a:ext uri="{FF2B5EF4-FFF2-40B4-BE49-F238E27FC236}">
                  <a16:creationId xmlns:a16="http://schemas.microsoft.com/office/drawing/2014/main" id="{28D40F33-69BF-4819-8C50-2D69547DC042}"/>
                </a:ext>
              </a:extLst>
            </p:cNvPr>
            <p:cNvPicPr>
              <a:picLocks noChangeAspect="1"/>
            </p:cNvPicPr>
            <p:nvPr/>
          </p:nvPicPr>
          <p:blipFill>
            <a:blip r:embed="rId15">
              <a:extLst>
                <a:ext uri="{BEBA8EAE-BF5A-486C-A8C5-ECC9F3942E4B}">
                  <a14:imgProps xmlns:a14="http://schemas.microsoft.com/office/drawing/2010/main">
                    <a14:imgLayer r:embed="rId16">
                      <a14:imgEffect>
                        <a14:brightnessContrast contrast="-40000"/>
                      </a14:imgEffect>
                    </a14:imgLayer>
                  </a14:imgProps>
                </a:ext>
              </a:extLst>
            </a:blip>
            <a:stretch>
              <a:fillRect/>
            </a:stretch>
          </p:blipFill>
          <p:spPr>
            <a:xfrm>
              <a:off x="4512457" y="4389827"/>
              <a:ext cx="171474" cy="107171"/>
            </a:xfrm>
            <a:prstGeom prst="rect">
              <a:avLst/>
            </a:prstGeom>
          </p:spPr>
        </p:pic>
        <p:pic>
          <p:nvPicPr>
            <p:cNvPr id="25" name="Picture 24">
              <a:extLst>
                <a:ext uri="{FF2B5EF4-FFF2-40B4-BE49-F238E27FC236}">
                  <a16:creationId xmlns:a16="http://schemas.microsoft.com/office/drawing/2014/main" id="{25ED1380-3185-4823-850F-23A28AE7277F}"/>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4502938" y="4500557"/>
              <a:ext cx="133356" cy="133356"/>
            </a:xfrm>
            <a:prstGeom prst="rect">
              <a:avLst/>
            </a:prstGeom>
          </p:spPr>
        </p:pic>
        <p:pic>
          <p:nvPicPr>
            <p:cNvPr id="26" name="Picture 25">
              <a:extLst>
                <a:ext uri="{FF2B5EF4-FFF2-40B4-BE49-F238E27FC236}">
                  <a16:creationId xmlns:a16="http://schemas.microsoft.com/office/drawing/2014/main" id="{F22670F9-F61D-4F9F-AAA0-E9727C6D0C01}"/>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4592229" y="4614853"/>
              <a:ext cx="164330" cy="142895"/>
            </a:xfrm>
            <a:prstGeom prst="rect">
              <a:avLst/>
            </a:prstGeom>
          </p:spPr>
        </p:pic>
        <p:pic>
          <p:nvPicPr>
            <p:cNvPr id="27" name="Picture 26">
              <a:extLst>
                <a:ext uri="{FF2B5EF4-FFF2-40B4-BE49-F238E27FC236}">
                  <a16:creationId xmlns:a16="http://schemas.microsoft.com/office/drawing/2014/main" id="{E32D45C6-3B25-4C2B-947B-1CA66FBB87D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4801783" y="4625569"/>
              <a:ext cx="191699" cy="217259"/>
            </a:xfrm>
            <a:prstGeom prst="rect">
              <a:avLst/>
            </a:prstGeom>
          </p:spPr>
        </p:pic>
        <p:pic>
          <p:nvPicPr>
            <p:cNvPr id="28" name="Picture 27">
              <a:extLst>
                <a:ext uri="{FF2B5EF4-FFF2-40B4-BE49-F238E27FC236}">
                  <a16:creationId xmlns:a16="http://schemas.microsoft.com/office/drawing/2014/main" id="{B3544A24-ED2F-49F2-9CCF-DC29B07FCFB7}"/>
                </a:ext>
              </a:extLst>
            </p:cNvPr>
            <p:cNvPicPr>
              <a:picLocks noChangeAspect="1"/>
            </p:cNvPicPr>
            <p:nvPr/>
          </p:nvPicPr>
          <p:blipFill>
            <a:blip r:embed="rId23">
              <a:extLst>
                <a:ext uri="{BEBA8EAE-BF5A-486C-A8C5-ECC9F3942E4B}">
                  <a14:imgProps xmlns:a14="http://schemas.microsoft.com/office/drawing/2010/main">
                    <a14:imgLayer r:embed="rId24">
                      <a14:imgEffect>
                        <a14:brightnessContrast contrast="-40000"/>
                      </a14:imgEffect>
                    </a14:imgLayer>
                  </a14:imgProps>
                </a:ext>
              </a:extLst>
            </a:blip>
            <a:stretch>
              <a:fillRect/>
            </a:stretch>
          </p:blipFill>
          <p:spPr>
            <a:xfrm>
              <a:off x="4361252" y="4686292"/>
              <a:ext cx="227715" cy="242896"/>
            </a:xfrm>
            <a:prstGeom prst="rect">
              <a:avLst/>
            </a:prstGeom>
          </p:spPr>
        </p:pic>
        <p:pic>
          <p:nvPicPr>
            <p:cNvPr id="29" name="Picture 28">
              <a:extLst>
                <a:ext uri="{FF2B5EF4-FFF2-40B4-BE49-F238E27FC236}">
                  <a16:creationId xmlns:a16="http://schemas.microsoft.com/office/drawing/2014/main" id="{1A2A8322-D9B8-49BF-B732-77F4D7126530}"/>
                </a:ext>
              </a:extLst>
            </p:cNvPr>
            <p:cNvPicPr>
              <a:picLocks noChangeAspect="1"/>
            </p:cNvPicPr>
            <p:nvPr/>
          </p:nvPicPr>
          <p:blipFill>
            <a:blip r:embed="rId25">
              <a:extLst>
                <a:ext uri="{BEBA8EAE-BF5A-486C-A8C5-ECC9F3942E4B}">
                  <a14:imgProps xmlns:a14="http://schemas.microsoft.com/office/drawing/2010/main">
                    <a14:imgLayer r:embed="rId26">
                      <a14:imgEffect>
                        <a14:brightnessContrast contrast="-40000"/>
                      </a14:imgEffect>
                    </a14:imgLayer>
                  </a14:imgProps>
                </a:ext>
              </a:extLst>
            </a:blip>
            <a:stretch>
              <a:fillRect/>
            </a:stretch>
          </p:blipFill>
          <p:spPr>
            <a:xfrm>
              <a:off x="4646997" y="4807734"/>
              <a:ext cx="178619" cy="142895"/>
            </a:xfrm>
            <a:prstGeom prst="rect">
              <a:avLst/>
            </a:prstGeom>
          </p:spPr>
        </p:pic>
        <p:sp>
          <p:nvSpPr>
            <p:cNvPr id="30" name="Oval 29">
              <a:extLst>
                <a:ext uri="{FF2B5EF4-FFF2-40B4-BE49-F238E27FC236}">
                  <a16:creationId xmlns:a16="http://schemas.microsoft.com/office/drawing/2014/main" id="{252A0FE6-B3B8-4A03-B766-EBB4DB5737D0}"/>
                </a:ext>
              </a:extLst>
            </p:cNvPr>
            <p:cNvSpPr/>
            <p:nvPr/>
          </p:nvSpPr>
          <p:spPr>
            <a:xfrm>
              <a:off x="4342194" y="429770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31" name="Arrow: Bent 30">
            <a:extLst>
              <a:ext uri="{FF2B5EF4-FFF2-40B4-BE49-F238E27FC236}">
                <a16:creationId xmlns:a16="http://schemas.microsoft.com/office/drawing/2014/main" id="{E20C8F60-E468-4D1E-9156-2BAE73AE8582}"/>
              </a:ext>
            </a:extLst>
          </p:cNvPr>
          <p:cNvSpPr/>
          <p:nvPr/>
        </p:nvSpPr>
        <p:spPr>
          <a:xfrm rot="5400000">
            <a:off x="6507869" y="2302541"/>
            <a:ext cx="768941" cy="640609"/>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grpSp>
        <p:nvGrpSpPr>
          <p:cNvPr id="32" name="Group 31">
            <a:extLst>
              <a:ext uri="{FF2B5EF4-FFF2-40B4-BE49-F238E27FC236}">
                <a16:creationId xmlns:a16="http://schemas.microsoft.com/office/drawing/2014/main" id="{2E7B86E2-9F23-49DA-A370-201C655F4A0B}"/>
              </a:ext>
            </a:extLst>
          </p:cNvPr>
          <p:cNvGrpSpPr/>
          <p:nvPr/>
        </p:nvGrpSpPr>
        <p:grpSpPr>
          <a:xfrm>
            <a:off x="3212959" y="2554850"/>
            <a:ext cx="707231" cy="721519"/>
            <a:chOff x="3281767" y="4801054"/>
            <a:chExt cx="707231" cy="721519"/>
          </a:xfrm>
        </p:grpSpPr>
        <p:pic>
          <p:nvPicPr>
            <p:cNvPr id="33" name="Picture 32">
              <a:extLst>
                <a:ext uri="{FF2B5EF4-FFF2-40B4-BE49-F238E27FC236}">
                  <a16:creationId xmlns:a16="http://schemas.microsoft.com/office/drawing/2014/main" id="{BE8D84EE-EAF1-4267-8808-29E8D3D987D1}"/>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34" name="Picture 33">
              <a:extLst>
                <a:ext uri="{FF2B5EF4-FFF2-40B4-BE49-F238E27FC236}">
                  <a16:creationId xmlns:a16="http://schemas.microsoft.com/office/drawing/2014/main" id="{C0A0EBFD-9E1E-4072-A653-68A29630A0C8}"/>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35" name="Picture 34">
              <a:extLst>
                <a:ext uri="{FF2B5EF4-FFF2-40B4-BE49-F238E27FC236}">
                  <a16:creationId xmlns:a16="http://schemas.microsoft.com/office/drawing/2014/main" id="{D4D7B191-737C-4647-B1C2-DAAD9ABAB2D3}"/>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36" name="Picture 35">
              <a:extLst>
                <a:ext uri="{FF2B5EF4-FFF2-40B4-BE49-F238E27FC236}">
                  <a16:creationId xmlns:a16="http://schemas.microsoft.com/office/drawing/2014/main" id="{731470C6-4689-4335-8E6E-C78974CAF32F}"/>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37" name="Picture 36">
              <a:extLst>
                <a:ext uri="{FF2B5EF4-FFF2-40B4-BE49-F238E27FC236}">
                  <a16:creationId xmlns:a16="http://schemas.microsoft.com/office/drawing/2014/main" id="{5A3E4E24-7761-4733-82D7-0BC3F38C9BBE}"/>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38" name="Picture 37">
              <a:extLst>
                <a:ext uri="{FF2B5EF4-FFF2-40B4-BE49-F238E27FC236}">
                  <a16:creationId xmlns:a16="http://schemas.microsoft.com/office/drawing/2014/main" id="{9C5924CD-3AD3-4086-933E-CFD2BB8D39D7}"/>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39" name="Picture 38">
              <a:extLst>
                <a:ext uri="{FF2B5EF4-FFF2-40B4-BE49-F238E27FC236}">
                  <a16:creationId xmlns:a16="http://schemas.microsoft.com/office/drawing/2014/main" id="{E4CD9C17-E265-4EFF-BBA0-C1F7D03956AF}"/>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40" name="Picture 39">
              <a:extLst>
                <a:ext uri="{FF2B5EF4-FFF2-40B4-BE49-F238E27FC236}">
                  <a16:creationId xmlns:a16="http://schemas.microsoft.com/office/drawing/2014/main" id="{A90DE020-BDD4-43B6-B944-C773D3C308C7}"/>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41" name="Oval 40">
              <a:extLst>
                <a:ext uri="{FF2B5EF4-FFF2-40B4-BE49-F238E27FC236}">
                  <a16:creationId xmlns:a16="http://schemas.microsoft.com/office/drawing/2014/main" id="{9C906D2D-6BE1-4208-9A9D-73B3B97B1FE4}"/>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42" name="Rectangle: Rounded Corners 41">
            <a:extLst>
              <a:ext uri="{FF2B5EF4-FFF2-40B4-BE49-F238E27FC236}">
                <a16:creationId xmlns:a16="http://schemas.microsoft.com/office/drawing/2014/main" id="{3F128257-165E-43D4-84D3-75BFEA636A4F}"/>
              </a:ext>
            </a:extLst>
          </p:cNvPr>
          <p:cNvSpPr/>
          <p:nvPr/>
        </p:nvSpPr>
        <p:spPr>
          <a:xfrm>
            <a:off x="1059873" y="1704110"/>
            <a:ext cx="7455477" cy="1601065"/>
          </a:xfrm>
          <a:prstGeom prst="roundRect">
            <a:avLst/>
          </a:prstGeom>
          <a:noFill/>
          <a:ln w="34925"/>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nvGrpSpPr>
          <p:cNvPr id="51" name="Group 50">
            <a:extLst>
              <a:ext uri="{FF2B5EF4-FFF2-40B4-BE49-F238E27FC236}">
                <a16:creationId xmlns:a16="http://schemas.microsoft.com/office/drawing/2014/main" id="{3DD24C08-3DAC-4675-885F-4629668C9FC1}"/>
              </a:ext>
            </a:extLst>
          </p:cNvPr>
          <p:cNvGrpSpPr/>
          <p:nvPr/>
        </p:nvGrpSpPr>
        <p:grpSpPr>
          <a:xfrm>
            <a:off x="1908237" y="2717190"/>
            <a:ext cx="1254063" cy="359385"/>
            <a:chOff x="2240745" y="3082203"/>
            <a:chExt cx="1761875" cy="359385"/>
          </a:xfrm>
        </p:grpSpPr>
        <p:sp>
          <p:nvSpPr>
            <p:cNvPr id="20" name="Arrow: Right 19">
              <a:extLst>
                <a:ext uri="{FF2B5EF4-FFF2-40B4-BE49-F238E27FC236}">
                  <a16:creationId xmlns:a16="http://schemas.microsoft.com/office/drawing/2014/main" id="{C2343260-B2D7-4D6C-9258-4232033D5B90}"/>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50" name="Arrow: Right 49">
              <a:extLst>
                <a:ext uri="{FF2B5EF4-FFF2-40B4-BE49-F238E27FC236}">
                  <a16:creationId xmlns:a16="http://schemas.microsoft.com/office/drawing/2014/main" id="{69B19228-8034-497E-8764-DAF87A7BE112}"/>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65" name="Group 64">
            <a:extLst>
              <a:ext uri="{FF2B5EF4-FFF2-40B4-BE49-F238E27FC236}">
                <a16:creationId xmlns:a16="http://schemas.microsoft.com/office/drawing/2014/main" id="{1836E43B-1165-4053-9489-C231AEF77B7B}"/>
              </a:ext>
            </a:extLst>
          </p:cNvPr>
          <p:cNvGrpSpPr/>
          <p:nvPr/>
        </p:nvGrpSpPr>
        <p:grpSpPr>
          <a:xfrm>
            <a:off x="5379244" y="2546191"/>
            <a:ext cx="707231" cy="721519"/>
            <a:chOff x="6520731" y="1917541"/>
            <a:chExt cx="707231" cy="721519"/>
          </a:xfrm>
        </p:grpSpPr>
        <p:grpSp>
          <p:nvGrpSpPr>
            <p:cNvPr id="52" name="Group 51">
              <a:extLst>
                <a:ext uri="{FF2B5EF4-FFF2-40B4-BE49-F238E27FC236}">
                  <a16:creationId xmlns:a16="http://schemas.microsoft.com/office/drawing/2014/main" id="{02C28E45-B045-4E84-8205-BEEC3AE84F1B}"/>
                </a:ext>
              </a:extLst>
            </p:cNvPr>
            <p:cNvGrpSpPr/>
            <p:nvPr/>
          </p:nvGrpSpPr>
          <p:grpSpPr>
            <a:xfrm>
              <a:off x="6520731" y="1917541"/>
              <a:ext cx="707231" cy="721519"/>
              <a:chOff x="3281767" y="4801054"/>
              <a:chExt cx="707231" cy="721519"/>
            </a:xfrm>
          </p:grpSpPr>
          <p:pic>
            <p:nvPicPr>
              <p:cNvPr id="53" name="Picture 52">
                <a:extLst>
                  <a:ext uri="{FF2B5EF4-FFF2-40B4-BE49-F238E27FC236}">
                    <a16:creationId xmlns:a16="http://schemas.microsoft.com/office/drawing/2014/main" id="{AAD63F53-EFB1-47F9-AD64-226BAABC86B5}"/>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54" name="Picture 53">
                <a:extLst>
                  <a:ext uri="{FF2B5EF4-FFF2-40B4-BE49-F238E27FC236}">
                    <a16:creationId xmlns:a16="http://schemas.microsoft.com/office/drawing/2014/main" id="{045C10C8-E6DA-40EF-A425-8A40B3A2ED62}"/>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55" name="Picture 54">
                <a:extLst>
                  <a:ext uri="{FF2B5EF4-FFF2-40B4-BE49-F238E27FC236}">
                    <a16:creationId xmlns:a16="http://schemas.microsoft.com/office/drawing/2014/main" id="{33E50A95-962E-48F3-9182-C97690A0604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56" name="Picture 55">
                <a:extLst>
                  <a:ext uri="{FF2B5EF4-FFF2-40B4-BE49-F238E27FC236}">
                    <a16:creationId xmlns:a16="http://schemas.microsoft.com/office/drawing/2014/main" id="{5764CE4B-706B-452B-BD32-C29CCAEAA1DB}"/>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57" name="Picture 56">
                <a:extLst>
                  <a:ext uri="{FF2B5EF4-FFF2-40B4-BE49-F238E27FC236}">
                    <a16:creationId xmlns:a16="http://schemas.microsoft.com/office/drawing/2014/main" id="{9EBEBEBD-EF5D-46B5-A57D-AB57CC7CB8A3}"/>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58" name="Picture 57">
                <a:extLst>
                  <a:ext uri="{FF2B5EF4-FFF2-40B4-BE49-F238E27FC236}">
                    <a16:creationId xmlns:a16="http://schemas.microsoft.com/office/drawing/2014/main" id="{957C0282-5BB5-48B0-8634-1A375948E4C1}"/>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59" name="Picture 58">
                <a:extLst>
                  <a:ext uri="{FF2B5EF4-FFF2-40B4-BE49-F238E27FC236}">
                    <a16:creationId xmlns:a16="http://schemas.microsoft.com/office/drawing/2014/main" id="{76744DB9-43D7-46CF-92DA-008B1F716D33}"/>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60" name="Picture 59">
                <a:extLst>
                  <a:ext uri="{FF2B5EF4-FFF2-40B4-BE49-F238E27FC236}">
                    <a16:creationId xmlns:a16="http://schemas.microsoft.com/office/drawing/2014/main" id="{E08BD0CE-76E9-4B3A-8261-9F37F59CD765}"/>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61" name="Oval 60">
                <a:extLst>
                  <a:ext uri="{FF2B5EF4-FFF2-40B4-BE49-F238E27FC236}">
                    <a16:creationId xmlns:a16="http://schemas.microsoft.com/office/drawing/2014/main" id="{7E47D9FA-2173-407E-A8AB-FA59BBA01552}"/>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63" name="Freeform: Shape 62">
              <a:extLst>
                <a:ext uri="{FF2B5EF4-FFF2-40B4-BE49-F238E27FC236}">
                  <a16:creationId xmlns:a16="http://schemas.microsoft.com/office/drawing/2014/main" id="{ED715847-D27A-4F81-80F8-C96718AAD879}"/>
                </a:ext>
              </a:extLst>
            </p:cNvPr>
            <p:cNvSpPr/>
            <p:nvPr/>
          </p:nvSpPr>
          <p:spPr>
            <a:xfrm>
              <a:off x="6800760" y="2347511"/>
              <a:ext cx="219165" cy="277478"/>
            </a:xfrm>
            <a:custGeom>
              <a:avLst/>
              <a:gdLst>
                <a:gd name="connsiteX0" fmla="*/ 128678 w 219165"/>
                <a:gd name="connsiteY0" fmla="*/ 43264 h 277478"/>
                <a:gd name="connsiteX1" fmla="*/ 128678 w 219165"/>
                <a:gd name="connsiteY1" fmla="*/ 43264 h 277478"/>
                <a:gd name="connsiteX2" fmla="*/ 95340 w 219165"/>
                <a:gd name="connsiteY2" fmla="*/ 14689 h 277478"/>
                <a:gd name="connsiteX3" fmla="*/ 90578 w 219165"/>
                <a:gd name="connsiteY3" fmla="*/ 402 h 277478"/>
                <a:gd name="connsiteX4" fmla="*/ 47715 w 219165"/>
                <a:gd name="connsiteY4" fmla="*/ 19452 h 277478"/>
                <a:gd name="connsiteX5" fmla="*/ 19140 w 219165"/>
                <a:gd name="connsiteY5" fmla="*/ 28977 h 277478"/>
                <a:gd name="connsiteX6" fmla="*/ 4853 w 219165"/>
                <a:gd name="connsiteY6" fmla="*/ 81364 h 277478"/>
                <a:gd name="connsiteX7" fmla="*/ 9615 w 219165"/>
                <a:gd name="connsiteY7" fmla="*/ 95652 h 277478"/>
                <a:gd name="connsiteX8" fmla="*/ 28665 w 219165"/>
                <a:gd name="connsiteY8" fmla="*/ 124227 h 277478"/>
                <a:gd name="connsiteX9" fmla="*/ 38190 w 219165"/>
                <a:gd name="connsiteY9" fmla="*/ 214714 h 277478"/>
                <a:gd name="connsiteX10" fmla="*/ 47715 w 219165"/>
                <a:gd name="connsiteY10" fmla="*/ 229002 h 277478"/>
                <a:gd name="connsiteX11" fmla="*/ 62003 w 219165"/>
                <a:gd name="connsiteY11" fmla="*/ 243289 h 277478"/>
                <a:gd name="connsiteX12" fmla="*/ 85815 w 219165"/>
                <a:gd name="connsiteY12" fmla="*/ 262339 h 277478"/>
                <a:gd name="connsiteX13" fmla="*/ 95340 w 219165"/>
                <a:gd name="connsiteY13" fmla="*/ 276627 h 277478"/>
                <a:gd name="connsiteX14" fmla="*/ 123915 w 219165"/>
                <a:gd name="connsiteY14" fmla="*/ 271864 h 277478"/>
                <a:gd name="connsiteX15" fmla="*/ 147728 w 219165"/>
                <a:gd name="connsiteY15" fmla="*/ 248052 h 277478"/>
                <a:gd name="connsiteX16" fmla="*/ 185828 w 219165"/>
                <a:gd name="connsiteY16" fmla="*/ 243289 h 277478"/>
                <a:gd name="connsiteX17" fmla="*/ 214403 w 219165"/>
                <a:gd name="connsiteY17" fmla="*/ 224239 h 277478"/>
                <a:gd name="connsiteX18" fmla="*/ 219165 w 219165"/>
                <a:gd name="connsiteY18" fmla="*/ 209952 h 277478"/>
                <a:gd name="connsiteX19" fmla="*/ 214403 w 219165"/>
                <a:gd name="connsiteY19" fmla="*/ 181377 h 277478"/>
                <a:gd name="connsiteX20" fmla="*/ 185828 w 219165"/>
                <a:gd name="connsiteY20" fmla="*/ 162327 h 277478"/>
                <a:gd name="connsiteX21" fmla="*/ 157253 w 219165"/>
                <a:gd name="connsiteY21" fmla="*/ 148039 h 277478"/>
                <a:gd name="connsiteX22" fmla="*/ 147728 w 219165"/>
                <a:gd name="connsiteY22" fmla="*/ 133752 h 277478"/>
                <a:gd name="connsiteX23" fmla="*/ 133440 w 219165"/>
                <a:gd name="connsiteY23" fmla="*/ 124227 h 277478"/>
                <a:gd name="connsiteX24" fmla="*/ 138203 w 219165"/>
                <a:gd name="connsiteY24" fmla="*/ 81364 h 277478"/>
                <a:gd name="connsiteX25" fmla="*/ 128678 w 219165"/>
                <a:gd name="connsiteY25" fmla="*/ 43264 h 277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9165" h="277478">
                  <a:moveTo>
                    <a:pt x="128678" y="43264"/>
                  </a:moveTo>
                  <a:lnTo>
                    <a:pt x="128678" y="43264"/>
                  </a:lnTo>
                  <a:cubicBezTo>
                    <a:pt x="117565" y="33739"/>
                    <a:pt x="105064" y="25628"/>
                    <a:pt x="95340" y="14689"/>
                  </a:cubicBezTo>
                  <a:cubicBezTo>
                    <a:pt x="92005" y="10937"/>
                    <a:pt x="95547" y="1112"/>
                    <a:pt x="90578" y="402"/>
                  </a:cubicBezTo>
                  <a:cubicBezTo>
                    <a:pt x="69118" y="-2663"/>
                    <a:pt x="63205" y="12568"/>
                    <a:pt x="47715" y="19452"/>
                  </a:cubicBezTo>
                  <a:cubicBezTo>
                    <a:pt x="38540" y="23530"/>
                    <a:pt x="19140" y="28977"/>
                    <a:pt x="19140" y="28977"/>
                  </a:cubicBezTo>
                  <a:cubicBezTo>
                    <a:pt x="-2599" y="61586"/>
                    <a:pt x="-3429" y="48237"/>
                    <a:pt x="4853" y="81364"/>
                  </a:cubicBezTo>
                  <a:cubicBezTo>
                    <a:pt x="6071" y="86234"/>
                    <a:pt x="7177" y="91264"/>
                    <a:pt x="9615" y="95652"/>
                  </a:cubicBezTo>
                  <a:cubicBezTo>
                    <a:pt x="15174" y="105659"/>
                    <a:pt x="28665" y="124227"/>
                    <a:pt x="28665" y="124227"/>
                  </a:cubicBezTo>
                  <a:cubicBezTo>
                    <a:pt x="29101" y="131208"/>
                    <a:pt x="26296" y="190925"/>
                    <a:pt x="38190" y="214714"/>
                  </a:cubicBezTo>
                  <a:cubicBezTo>
                    <a:pt x="40750" y="219834"/>
                    <a:pt x="44051" y="224605"/>
                    <a:pt x="47715" y="229002"/>
                  </a:cubicBezTo>
                  <a:cubicBezTo>
                    <a:pt x="52027" y="234176"/>
                    <a:pt x="57691" y="238115"/>
                    <a:pt x="62003" y="243289"/>
                  </a:cubicBezTo>
                  <a:cubicBezTo>
                    <a:pt x="78575" y="263174"/>
                    <a:pt x="62360" y="254521"/>
                    <a:pt x="85815" y="262339"/>
                  </a:cubicBezTo>
                  <a:cubicBezTo>
                    <a:pt x="88990" y="267102"/>
                    <a:pt x="89787" y="275239"/>
                    <a:pt x="95340" y="276627"/>
                  </a:cubicBezTo>
                  <a:cubicBezTo>
                    <a:pt x="104708" y="278969"/>
                    <a:pt x="115278" y="276182"/>
                    <a:pt x="123915" y="271864"/>
                  </a:cubicBezTo>
                  <a:cubicBezTo>
                    <a:pt x="159477" y="254083"/>
                    <a:pt x="105815" y="259483"/>
                    <a:pt x="147728" y="248052"/>
                  </a:cubicBezTo>
                  <a:cubicBezTo>
                    <a:pt x="160076" y="244684"/>
                    <a:pt x="173128" y="244877"/>
                    <a:pt x="185828" y="243289"/>
                  </a:cubicBezTo>
                  <a:cubicBezTo>
                    <a:pt x="200807" y="238296"/>
                    <a:pt x="204210" y="239529"/>
                    <a:pt x="214403" y="224239"/>
                  </a:cubicBezTo>
                  <a:cubicBezTo>
                    <a:pt x="217188" y="220062"/>
                    <a:pt x="217578" y="214714"/>
                    <a:pt x="219165" y="209952"/>
                  </a:cubicBezTo>
                  <a:cubicBezTo>
                    <a:pt x="217578" y="200427"/>
                    <a:pt x="219941" y="189288"/>
                    <a:pt x="214403" y="181377"/>
                  </a:cubicBezTo>
                  <a:cubicBezTo>
                    <a:pt x="207838" y="171999"/>
                    <a:pt x="195353" y="168677"/>
                    <a:pt x="185828" y="162327"/>
                  </a:cubicBezTo>
                  <a:cubicBezTo>
                    <a:pt x="167364" y="150018"/>
                    <a:pt x="176969" y="154612"/>
                    <a:pt x="157253" y="148039"/>
                  </a:cubicBezTo>
                  <a:cubicBezTo>
                    <a:pt x="154078" y="143277"/>
                    <a:pt x="151775" y="137799"/>
                    <a:pt x="147728" y="133752"/>
                  </a:cubicBezTo>
                  <a:cubicBezTo>
                    <a:pt x="143680" y="129705"/>
                    <a:pt x="134464" y="129859"/>
                    <a:pt x="133440" y="124227"/>
                  </a:cubicBezTo>
                  <a:cubicBezTo>
                    <a:pt x="130868" y="110083"/>
                    <a:pt x="135840" y="95544"/>
                    <a:pt x="138203" y="81364"/>
                  </a:cubicBezTo>
                  <a:cubicBezTo>
                    <a:pt x="140835" y="65571"/>
                    <a:pt x="130266" y="49614"/>
                    <a:pt x="128678" y="43264"/>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Freeform: Shape 63">
              <a:extLst>
                <a:ext uri="{FF2B5EF4-FFF2-40B4-BE49-F238E27FC236}">
                  <a16:creationId xmlns:a16="http://schemas.microsoft.com/office/drawing/2014/main" id="{6EB7C754-F252-4FA7-9FCD-C5270F7FFCCD}"/>
                </a:ext>
              </a:extLst>
            </p:cNvPr>
            <p:cNvSpPr/>
            <p:nvPr/>
          </p:nvSpPr>
          <p:spPr>
            <a:xfrm>
              <a:off x="6900863" y="1959769"/>
              <a:ext cx="123825" cy="138112"/>
            </a:xfrm>
            <a:custGeom>
              <a:avLst/>
              <a:gdLst>
                <a:gd name="connsiteX0" fmla="*/ 123825 w 123825"/>
                <a:gd name="connsiteY0" fmla="*/ 100012 h 138112"/>
                <a:gd name="connsiteX1" fmla="*/ 123825 w 123825"/>
                <a:gd name="connsiteY1" fmla="*/ 100012 h 138112"/>
                <a:gd name="connsiteX2" fmla="*/ 121443 w 123825"/>
                <a:gd name="connsiteY2" fmla="*/ 76200 h 138112"/>
                <a:gd name="connsiteX3" fmla="*/ 119062 w 123825"/>
                <a:gd name="connsiteY3" fmla="*/ 69056 h 138112"/>
                <a:gd name="connsiteX4" fmla="*/ 116681 w 123825"/>
                <a:gd name="connsiteY4" fmla="*/ 54769 h 138112"/>
                <a:gd name="connsiteX5" fmla="*/ 114300 w 123825"/>
                <a:gd name="connsiteY5" fmla="*/ 42862 h 138112"/>
                <a:gd name="connsiteX6" fmla="*/ 109537 w 123825"/>
                <a:gd name="connsiteY6" fmla="*/ 26194 h 138112"/>
                <a:gd name="connsiteX7" fmla="*/ 95250 w 123825"/>
                <a:gd name="connsiteY7" fmla="*/ 14287 h 138112"/>
                <a:gd name="connsiteX8" fmla="*/ 88106 w 123825"/>
                <a:gd name="connsiteY8" fmla="*/ 7144 h 138112"/>
                <a:gd name="connsiteX9" fmla="*/ 80962 w 123825"/>
                <a:gd name="connsiteY9" fmla="*/ 4762 h 138112"/>
                <a:gd name="connsiteX10" fmla="*/ 64293 w 123825"/>
                <a:gd name="connsiteY10" fmla="*/ 0 h 138112"/>
                <a:gd name="connsiteX11" fmla="*/ 45243 w 123825"/>
                <a:gd name="connsiteY11" fmla="*/ 7144 h 138112"/>
                <a:gd name="connsiteX12" fmla="*/ 40481 w 123825"/>
                <a:gd name="connsiteY12" fmla="*/ 14287 h 138112"/>
                <a:gd name="connsiteX13" fmla="*/ 33337 w 123825"/>
                <a:gd name="connsiteY13" fmla="*/ 21431 h 138112"/>
                <a:gd name="connsiteX14" fmla="*/ 21431 w 123825"/>
                <a:gd name="connsiteY14" fmla="*/ 33337 h 138112"/>
                <a:gd name="connsiteX15" fmla="*/ 11906 w 123825"/>
                <a:gd name="connsiteY15" fmla="*/ 45244 h 138112"/>
                <a:gd name="connsiteX16" fmla="*/ 0 w 123825"/>
                <a:gd name="connsiteY16" fmla="*/ 66675 h 138112"/>
                <a:gd name="connsiteX17" fmla="*/ 7143 w 123825"/>
                <a:gd name="connsiteY17" fmla="*/ 104775 h 138112"/>
                <a:gd name="connsiteX18" fmla="*/ 9525 w 123825"/>
                <a:gd name="connsiteY18" fmla="*/ 111919 h 138112"/>
                <a:gd name="connsiteX19" fmla="*/ 16668 w 123825"/>
                <a:gd name="connsiteY19" fmla="*/ 116681 h 138112"/>
                <a:gd name="connsiteX20" fmla="*/ 35718 w 123825"/>
                <a:gd name="connsiteY20" fmla="*/ 133350 h 138112"/>
                <a:gd name="connsiteX21" fmla="*/ 42862 w 123825"/>
                <a:gd name="connsiteY21" fmla="*/ 138112 h 138112"/>
                <a:gd name="connsiteX22" fmla="*/ 76200 w 123825"/>
                <a:gd name="connsiteY22" fmla="*/ 135731 h 138112"/>
                <a:gd name="connsiteX23" fmla="*/ 83343 w 123825"/>
                <a:gd name="connsiteY23" fmla="*/ 133350 h 138112"/>
                <a:gd name="connsiteX24" fmla="*/ 90487 w 123825"/>
                <a:gd name="connsiteY24" fmla="*/ 126206 h 138112"/>
                <a:gd name="connsiteX25" fmla="*/ 104775 w 123825"/>
                <a:gd name="connsiteY25" fmla="*/ 121444 h 138112"/>
                <a:gd name="connsiteX26" fmla="*/ 119062 w 123825"/>
                <a:gd name="connsiteY26" fmla="*/ 114300 h 138112"/>
                <a:gd name="connsiteX27" fmla="*/ 123825 w 123825"/>
                <a:gd name="connsiteY27" fmla="*/ 100012 h 13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38112">
                  <a:moveTo>
                    <a:pt x="123825" y="100012"/>
                  </a:moveTo>
                  <a:lnTo>
                    <a:pt x="123825" y="100012"/>
                  </a:lnTo>
                  <a:cubicBezTo>
                    <a:pt x="123031" y="92075"/>
                    <a:pt x="122656" y="84084"/>
                    <a:pt x="121443" y="76200"/>
                  </a:cubicBezTo>
                  <a:cubicBezTo>
                    <a:pt x="121061" y="73719"/>
                    <a:pt x="119606" y="71506"/>
                    <a:pt x="119062" y="69056"/>
                  </a:cubicBezTo>
                  <a:cubicBezTo>
                    <a:pt x="118015" y="64343"/>
                    <a:pt x="117545" y="59519"/>
                    <a:pt x="116681" y="54769"/>
                  </a:cubicBezTo>
                  <a:cubicBezTo>
                    <a:pt x="115957" y="50787"/>
                    <a:pt x="115178" y="46813"/>
                    <a:pt x="114300" y="42862"/>
                  </a:cubicBezTo>
                  <a:cubicBezTo>
                    <a:pt x="114036" y="41674"/>
                    <a:pt x="110862" y="28181"/>
                    <a:pt x="109537" y="26194"/>
                  </a:cubicBezTo>
                  <a:cubicBezTo>
                    <a:pt x="104321" y="18371"/>
                    <a:pt x="101837" y="19776"/>
                    <a:pt x="95250" y="14287"/>
                  </a:cubicBezTo>
                  <a:cubicBezTo>
                    <a:pt x="92663" y="12131"/>
                    <a:pt x="90908" y="9012"/>
                    <a:pt x="88106" y="7144"/>
                  </a:cubicBezTo>
                  <a:cubicBezTo>
                    <a:pt x="86017" y="5752"/>
                    <a:pt x="83376" y="5452"/>
                    <a:pt x="80962" y="4762"/>
                  </a:cubicBezTo>
                  <a:cubicBezTo>
                    <a:pt x="60005" y="-1226"/>
                    <a:pt x="81442" y="5716"/>
                    <a:pt x="64293" y="0"/>
                  </a:cubicBezTo>
                  <a:cubicBezTo>
                    <a:pt x="55773" y="1704"/>
                    <a:pt x="51375" y="1012"/>
                    <a:pt x="45243" y="7144"/>
                  </a:cubicBezTo>
                  <a:cubicBezTo>
                    <a:pt x="43220" y="9167"/>
                    <a:pt x="42313" y="12089"/>
                    <a:pt x="40481" y="14287"/>
                  </a:cubicBezTo>
                  <a:cubicBezTo>
                    <a:pt x="38325" y="16874"/>
                    <a:pt x="35493" y="18844"/>
                    <a:pt x="33337" y="21431"/>
                  </a:cubicBezTo>
                  <a:cubicBezTo>
                    <a:pt x="23416" y="33337"/>
                    <a:pt x="34528" y="24607"/>
                    <a:pt x="21431" y="33337"/>
                  </a:cubicBezTo>
                  <a:cubicBezTo>
                    <a:pt x="16070" y="49423"/>
                    <a:pt x="23505" y="31988"/>
                    <a:pt x="11906" y="45244"/>
                  </a:cubicBezTo>
                  <a:cubicBezTo>
                    <a:pt x="3087" y="55322"/>
                    <a:pt x="3270" y="56863"/>
                    <a:pt x="0" y="66675"/>
                  </a:cubicBezTo>
                  <a:cubicBezTo>
                    <a:pt x="4326" y="122916"/>
                    <a:pt x="-3836" y="82817"/>
                    <a:pt x="7143" y="104775"/>
                  </a:cubicBezTo>
                  <a:cubicBezTo>
                    <a:pt x="8266" y="107020"/>
                    <a:pt x="7957" y="109959"/>
                    <a:pt x="9525" y="111919"/>
                  </a:cubicBezTo>
                  <a:cubicBezTo>
                    <a:pt x="11313" y="114154"/>
                    <a:pt x="14287" y="115094"/>
                    <a:pt x="16668" y="116681"/>
                  </a:cubicBezTo>
                  <a:cubicBezTo>
                    <a:pt x="24606" y="128587"/>
                    <a:pt x="19050" y="122239"/>
                    <a:pt x="35718" y="133350"/>
                  </a:cubicBezTo>
                  <a:lnTo>
                    <a:pt x="42862" y="138112"/>
                  </a:lnTo>
                  <a:cubicBezTo>
                    <a:pt x="53975" y="137318"/>
                    <a:pt x="65135" y="137033"/>
                    <a:pt x="76200" y="135731"/>
                  </a:cubicBezTo>
                  <a:cubicBezTo>
                    <a:pt x="78693" y="135438"/>
                    <a:pt x="81255" y="134742"/>
                    <a:pt x="83343" y="133350"/>
                  </a:cubicBezTo>
                  <a:cubicBezTo>
                    <a:pt x="86145" y="131482"/>
                    <a:pt x="87543" y="127841"/>
                    <a:pt x="90487" y="126206"/>
                  </a:cubicBezTo>
                  <a:cubicBezTo>
                    <a:pt x="94876" y="123768"/>
                    <a:pt x="104775" y="121444"/>
                    <a:pt x="104775" y="121444"/>
                  </a:cubicBezTo>
                  <a:cubicBezTo>
                    <a:pt x="110796" y="117429"/>
                    <a:pt x="112019" y="115708"/>
                    <a:pt x="119062" y="114300"/>
                  </a:cubicBezTo>
                  <a:cubicBezTo>
                    <a:pt x="120619" y="113989"/>
                    <a:pt x="123031" y="102393"/>
                    <a:pt x="123825" y="10001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66" name="Group 65">
            <a:extLst>
              <a:ext uri="{FF2B5EF4-FFF2-40B4-BE49-F238E27FC236}">
                <a16:creationId xmlns:a16="http://schemas.microsoft.com/office/drawing/2014/main" id="{4B983C65-E20B-4CB7-A49E-30FA7BC46F1A}"/>
              </a:ext>
            </a:extLst>
          </p:cNvPr>
          <p:cNvGrpSpPr/>
          <p:nvPr/>
        </p:nvGrpSpPr>
        <p:grpSpPr>
          <a:xfrm>
            <a:off x="3965637" y="2717190"/>
            <a:ext cx="1368363" cy="359385"/>
            <a:chOff x="2240745" y="3082203"/>
            <a:chExt cx="1761875" cy="359385"/>
          </a:xfrm>
        </p:grpSpPr>
        <p:sp>
          <p:nvSpPr>
            <p:cNvPr id="67" name="Arrow: Right 66">
              <a:extLst>
                <a:ext uri="{FF2B5EF4-FFF2-40B4-BE49-F238E27FC236}">
                  <a16:creationId xmlns:a16="http://schemas.microsoft.com/office/drawing/2014/main" id="{E8A6BBEF-09D4-475B-ADB1-F1070855B5E0}"/>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8" name="Arrow: Right 67">
              <a:extLst>
                <a:ext uri="{FF2B5EF4-FFF2-40B4-BE49-F238E27FC236}">
                  <a16:creationId xmlns:a16="http://schemas.microsoft.com/office/drawing/2014/main" id="{2973DAB5-64C1-4941-8A86-E73FC81FBA8E}"/>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69" name="Group 68">
            <a:extLst>
              <a:ext uri="{FF2B5EF4-FFF2-40B4-BE49-F238E27FC236}">
                <a16:creationId xmlns:a16="http://schemas.microsoft.com/office/drawing/2014/main" id="{6D194C0D-827D-4F9D-BF8C-855A8869982D}"/>
              </a:ext>
            </a:extLst>
          </p:cNvPr>
          <p:cNvGrpSpPr/>
          <p:nvPr/>
        </p:nvGrpSpPr>
        <p:grpSpPr>
          <a:xfrm>
            <a:off x="7693819" y="2498566"/>
            <a:ext cx="707231" cy="721519"/>
            <a:chOff x="6520731" y="1917541"/>
            <a:chExt cx="707231" cy="721519"/>
          </a:xfrm>
        </p:grpSpPr>
        <p:grpSp>
          <p:nvGrpSpPr>
            <p:cNvPr id="70" name="Group 69">
              <a:extLst>
                <a:ext uri="{FF2B5EF4-FFF2-40B4-BE49-F238E27FC236}">
                  <a16:creationId xmlns:a16="http://schemas.microsoft.com/office/drawing/2014/main" id="{AE06D6F0-BE78-4144-BACD-6729B1034E4C}"/>
                </a:ext>
              </a:extLst>
            </p:cNvPr>
            <p:cNvGrpSpPr/>
            <p:nvPr/>
          </p:nvGrpSpPr>
          <p:grpSpPr>
            <a:xfrm>
              <a:off x="6520731" y="1917541"/>
              <a:ext cx="707231" cy="721519"/>
              <a:chOff x="3281767" y="4801054"/>
              <a:chExt cx="707231" cy="721519"/>
            </a:xfrm>
          </p:grpSpPr>
          <p:pic>
            <p:nvPicPr>
              <p:cNvPr id="73" name="Picture 72">
                <a:extLst>
                  <a:ext uri="{FF2B5EF4-FFF2-40B4-BE49-F238E27FC236}">
                    <a16:creationId xmlns:a16="http://schemas.microsoft.com/office/drawing/2014/main" id="{B4A96BF1-CAB3-49DA-BB17-B1D949BF089B}"/>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74" name="Picture 73">
                <a:extLst>
                  <a:ext uri="{FF2B5EF4-FFF2-40B4-BE49-F238E27FC236}">
                    <a16:creationId xmlns:a16="http://schemas.microsoft.com/office/drawing/2014/main" id="{5B56150D-4CBD-4D0D-9986-E840C50DE345}"/>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75" name="Picture 74">
                <a:extLst>
                  <a:ext uri="{FF2B5EF4-FFF2-40B4-BE49-F238E27FC236}">
                    <a16:creationId xmlns:a16="http://schemas.microsoft.com/office/drawing/2014/main" id="{AEF93B91-5C1B-4E7B-8F28-404B44D76C87}"/>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76" name="Picture 75">
                <a:extLst>
                  <a:ext uri="{FF2B5EF4-FFF2-40B4-BE49-F238E27FC236}">
                    <a16:creationId xmlns:a16="http://schemas.microsoft.com/office/drawing/2014/main" id="{47DDF65E-04F8-44AC-B099-863459CAB8AB}"/>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77" name="Picture 76">
                <a:extLst>
                  <a:ext uri="{FF2B5EF4-FFF2-40B4-BE49-F238E27FC236}">
                    <a16:creationId xmlns:a16="http://schemas.microsoft.com/office/drawing/2014/main" id="{84DAEF72-F2F7-4B60-A58C-3387B034755F}"/>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78" name="Picture 77">
                <a:extLst>
                  <a:ext uri="{FF2B5EF4-FFF2-40B4-BE49-F238E27FC236}">
                    <a16:creationId xmlns:a16="http://schemas.microsoft.com/office/drawing/2014/main" id="{B4F1F155-8044-4748-A7AF-6915307957AF}"/>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79" name="Picture 78">
                <a:extLst>
                  <a:ext uri="{FF2B5EF4-FFF2-40B4-BE49-F238E27FC236}">
                    <a16:creationId xmlns:a16="http://schemas.microsoft.com/office/drawing/2014/main" id="{DA19624F-19C6-41B0-80C2-DA9A6837895D}"/>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80" name="Picture 79">
                <a:extLst>
                  <a:ext uri="{FF2B5EF4-FFF2-40B4-BE49-F238E27FC236}">
                    <a16:creationId xmlns:a16="http://schemas.microsoft.com/office/drawing/2014/main" id="{A69E0B44-1026-413B-B3DE-6FE7A3C347C4}"/>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81" name="Oval 80">
                <a:extLst>
                  <a:ext uri="{FF2B5EF4-FFF2-40B4-BE49-F238E27FC236}">
                    <a16:creationId xmlns:a16="http://schemas.microsoft.com/office/drawing/2014/main" id="{229650FB-6605-45B2-A15E-041051EC0D5E}"/>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71" name="Freeform: Shape 70">
              <a:extLst>
                <a:ext uri="{FF2B5EF4-FFF2-40B4-BE49-F238E27FC236}">
                  <a16:creationId xmlns:a16="http://schemas.microsoft.com/office/drawing/2014/main" id="{DE86A4B4-D0D5-4DC1-B588-53CFF87EEAD0}"/>
                </a:ext>
              </a:extLst>
            </p:cNvPr>
            <p:cNvSpPr/>
            <p:nvPr/>
          </p:nvSpPr>
          <p:spPr>
            <a:xfrm>
              <a:off x="6800760" y="2347511"/>
              <a:ext cx="219165" cy="277478"/>
            </a:xfrm>
            <a:custGeom>
              <a:avLst/>
              <a:gdLst>
                <a:gd name="connsiteX0" fmla="*/ 128678 w 219165"/>
                <a:gd name="connsiteY0" fmla="*/ 43264 h 277478"/>
                <a:gd name="connsiteX1" fmla="*/ 128678 w 219165"/>
                <a:gd name="connsiteY1" fmla="*/ 43264 h 277478"/>
                <a:gd name="connsiteX2" fmla="*/ 95340 w 219165"/>
                <a:gd name="connsiteY2" fmla="*/ 14689 h 277478"/>
                <a:gd name="connsiteX3" fmla="*/ 90578 w 219165"/>
                <a:gd name="connsiteY3" fmla="*/ 402 h 277478"/>
                <a:gd name="connsiteX4" fmla="*/ 47715 w 219165"/>
                <a:gd name="connsiteY4" fmla="*/ 19452 h 277478"/>
                <a:gd name="connsiteX5" fmla="*/ 19140 w 219165"/>
                <a:gd name="connsiteY5" fmla="*/ 28977 h 277478"/>
                <a:gd name="connsiteX6" fmla="*/ 4853 w 219165"/>
                <a:gd name="connsiteY6" fmla="*/ 81364 h 277478"/>
                <a:gd name="connsiteX7" fmla="*/ 9615 w 219165"/>
                <a:gd name="connsiteY7" fmla="*/ 95652 h 277478"/>
                <a:gd name="connsiteX8" fmla="*/ 28665 w 219165"/>
                <a:gd name="connsiteY8" fmla="*/ 124227 h 277478"/>
                <a:gd name="connsiteX9" fmla="*/ 38190 w 219165"/>
                <a:gd name="connsiteY9" fmla="*/ 214714 h 277478"/>
                <a:gd name="connsiteX10" fmla="*/ 47715 w 219165"/>
                <a:gd name="connsiteY10" fmla="*/ 229002 h 277478"/>
                <a:gd name="connsiteX11" fmla="*/ 62003 w 219165"/>
                <a:gd name="connsiteY11" fmla="*/ 243289 h 277478"/>
                <a:gd name="connsiteX12" fmla="*/ 85815 w 219165"/>
                <a:gd name="connsiteY12" fmla="*/ 262339 h 277478"/>
                <a:gd name="connsiteX13" fmla="*/ 95340 w 219165"/>
                <a:gd name="connsiteY13" fmla="*/ 276627 h 277478"/>
                <a:gd name="connsiteX14" fmla="*/ 123915 w 219165"/>
                <a:gd name="connsiteY14" fmla="*/ 271864 h 277478"/>
                <a:gd name="connsiteX15" fmla="*/ 147728 w 219165"/>
                <a:gd name="connsiteY15" fmla="*/ 248052 h 277478"/>
                <a:gd name="connsiteX16" fmla="*/ 185828 w 219165"/>
                <a:gd name="connsiteY16" fmla="*/ 243289 h 277478"/>
                <a:gd name="connsiteX17" fmla="*/ 214403 w 219165"/>
                <a:gd name="connsiteY17" fmla="*/ 224239 h 277478"/>
                <a:gd name="connsiteX18" fmla="*/ 219165 w 219165"/>
                <a:gd name="connsiteY18" fmla="*/ 209952 h 277478"/>
                <a:gd name="connsiteX19" fmla="*/ 214403 w 219165"/>
                <a:gd name="connsiteY19" fmla="*/ 181377 h 277478"/>
                <a:gd name="connsiteX20" fmla="*/ 185828 w 219165"/>
                <a:gd name="connsiteY20" fmla="*/ 162327 h 277478"/>
                <a:gd name="connsiteX21" fmla="*/ 157253 w 219165"/>
                <a:gd name="connsiteY21" fmla="*/ 148039 h 277478"/>
                <a:gd name="connsiteX22" fmla="*/ 147728 w 219165"/>
                <a:gd name="connsiteY22" fmla="*/ 133752 h 277478"/>
                <a:gd name="connsiteX23" fmla="*/ 133440 w 219165"/>
                <a:gd name="connsiteY23" fmla="*/ 124227 h 277478"/>
                <a:gd name="connsiteX24" fmla="*/ 138203 w 219165"/>
                <a:gd name="connsiteY24" fmla="*/ 81364 h 277478"/>
                <a:gd name="connsiteX25" fmla="*/ 128678 w 219165"/>
                <a:gd name="connsiteY25" fmla="*/ 43264 h 277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9165" h="277478">
                  <a:moveTo>
                    <a:pt x="128678" y="43264"/>
                  </a:moveTo>
                  <a:lnTo>
                    <a:pt x="128678" y="43264"/>
                  </a:lnTo>
                  <a:cubicBezTo>
                    <a:pt x="117565" y="33739"/>
                    <a:pt x="105064" y="25628"/>
                    <a:pt x="95340" y="14689"/>
                  </a:cubicBezTo>
                  <a:cubicBezTo>
                    <a:pt x="92005" y="10937"/>
                    <a:pt x="95547" y="1112"/>
                    <a:pt x="90578" y="402"/>
                  </a:cubicBezTo>
                  <a:cubicBezTo>
                    <a:pt x="69118" y="-2663"/>
                    <a:pt x="63205" y="12568"/>
                    <a:pt x="47715" y="19452"/>
                  </a:cubicBezTo>
                  <a:cubicBezTo>
                    <a:pt x="38540" y="23530"/>
                    <a:pt x="19140" y="28977"/>
                    <a:pt x="19140" y="28977"/>
                  </a:cubicBezTo>
                  <a:cubicBezTo>
                    <a:pt x="-2599" y="61586"/>
                    <a:pt x="-3429" y="48237"/>
                    <a:pt x="4853" y="81364"/>
                  </a:cubicBezTo>
                  <a:cubicBezTo>
                    <a:pt x="6071" y="86234"/>
                    <a:pt x="7177" y="91264"/>
                    <a:pt x="9615" y="95652"/>
                  </a:cubicBezTo>
                  <a:cubicBezTo>
                    <a:pt x="15174" y="105659"/>
                    <a:pt x="28665" y="124227"/>
                    <a:pt x="28665" y="124227"/>
                  </a:cubicBezTo>
                  <a:cubicBezTo>
                    <a:pt x="29101" y="131208"/>
                    <a:pt x="26296" y="190925"/>
                    <a:pt x="38190" y="214714"/>
                  </a:cubicBezTo>
                  <a:cubicBezTo>
                    <a:pt x="40750" y="219834"/>
                    <a:pt x="44051" y="224605"/>
                    <a:pt x="47715" y="229002"/>
                  </a:cubicBezTo>
                  <a:cubicBezTo>
                    <a:pt x="52027" y="234176"/>
                    <a:pt x="57691" y="238115"/>
                    <a:pt x="62003" y="243289"/>
                  </a:cubicBezTo>
                  <a:cubicBezTo>
                    <a:pt x="78575" y="263174"/>
                    <a:pt x="62360" y="254521"/>
                    <a:pt x="85815" y="262339"/>
                  </a:cubicBezTo>
                  <a:cubicBezTo>
                    <a:pt x="88990" y="267102"/>
                    <a:pt x="89787" y="275239"/>
                    <a:pt x="95340" y="276627"/>
                  </a:cubicBezTo>
                  <a:cubicBezTo>
                    <a:pt x="104708" y="278969"/>
                    <a:pt x="115278" y="276182"/>
                    <a:pt x="123915" y="271864"/>
                  </a:cubicBezTo>
                  <a:cubicBezTo>
                    <a:pt x="159477" y="254083"/>
                    <a:pt x="105815" y="259483"/>
                    <a:pt x="147728" y="248052"/>
                  </a:cubicBezTo>
                  <a:cubicBezTo>
                    <a:pt x="160076" y="244684"/>
                    <a:pt x="173128" y="244877"/>
                    <a:pt x="185828" y="243289"/>
                  </a:cubicBezTo>
                  <a:cubicBezTo>
                    <a:pt x="200807" y="238296"/>
                    <a:pt x="204210" y="239529"/>
                    <a:pt x="214403" y="224239"/>
                  </a:cubicBezTo>
                  <a:cubicBezTo>
                    <a:pt x="217188" y="220062"/>
                    <a:pt x="217578" y="214714"/>
                    <a:pt x="219165" y="209952"/>
                  </a:cubicBezTo>
                  <a:cubicBezTo>
                    <a:pt x="217578" y="200427"/>
                    <a:pt x="219941" y="189288"/>
                    <a:pt x="214403" y="181377"/>
                  </a:cubicBezTo>
                  <a:cubicBezTo>
                    <a:pt x="207838" y="171999"/>
                    <a:pt x="195353" y="168677"/>
                    <a:pt x="185828" y="162327"/>
                  </a:cubicBezTo>
                  <a:cubicBezTo>
                    <a:pt x="167364" y="150018"/>
                    <a:pt x="176969" y="154612"/>
                    <a:pt x="157253" y="148039"/>
                  </a:cubicBezTo>
                  <a:cubicBezTo>
                    <a:pt x="154078" y="143277"/>
                    <a:pt x="151775" y="137799"/>
                    <a:pt x="147728" y="133752"/>
                  </a:cubicBezTo>
                  <a:cubicBezTo>
                    <a:pt x="143680" y="129705"/>
                    <a:pt x="134464" y="129859"/>
                    <a:pt x="133440" y="124227"/>
                  </a:cubicBezTo>
                  <a:cubicBezTo>
                    <a:pt x="130868" y="110083"/>
                    <a:pt x="135840" y="95544"/>
                    <a:pt x="138203" y="81364"/>
                  </a:cubicBezTo>
                  <a:cubicBezTo>
                    <a:pt x="140835" y="65571"/>
                    <a:pt x="130266" y="49614"/>
                    <a:pt x="128678" y="43264"/>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2" name="Freeform: Shape 71">
              <a:extLst>
                <a:ext uri="{FF2B5EF4-FFF2-40B4-BE49-F238E27FC236}">
                  <a16:creationId xmlns:a16="http://schemas.microsoft.com/office/drawing/2014/main" id="{3DDB9122-25E5-4EE9-9C89-0E7ECD79A4C7}"/>
                </a:ext>
              </a:extLst>
            </p:cNvPr>
            <p:cNvSpPr/>
            <p:nvPr/>
          </p:nvSpPr>
          <p:spPr>
            <a:xfrm>
              <a:off x="6900863" y="1959769"/>
              <a:ext cx="123825" cy="138112"/>
            </a:xfrm>
            <a:custGeom>
              <a:avLst/>
              <a:gdLst>
                <a:gd name="connsiteX0" fmla="*/ 123825 w 123825"/>
                <a:gd name="connsiteY0" fmla="*/ 100012 h 138112"/>
                <a:gd name="connsiteX1" fmla="*/ 123825 w 123825"/>
                <a:gd name="connsiteY1" fmla="*/ 100012 h 138112"/>
                <a:gd name="connsiteX2" fmla="*/ 121443 w 123825"/>
                <a:gd name="connsiteY2" fmla="*/ 76200 h 138112"/>
                <a:gd name="connsiteX3" fmla="*/ 119062 w 123825"/>
                <a:gd name="connsiteY3" fmla="*/ 69056 h 138112"/>
                <a:gd name="connsiteX4" fmla="*/ 116681 w 123825"/>
                <a:gd name="connsiteY4" fmla="*/ 54769 h 138112"/>
                <a:gd name="connsiteX5" fmla="*/ 114300 w 123825"/>
                <a:gd name="connsiteY5" fmla="*/ 42862 h 138112"/>
                <a:gd name="connsiteX6" fmla="*/ 109537 w 123825"/>
                <a:gd name="connsiteY6" fmla="*/ 26194 h 138112"/>
                <a:gd name="connsiteX7" fmla="*/ 95250 w 123825"/>
                <a:gd name="connsiteY7" fmla="*/ 14287 h 138112"/>
                <a:gd name="connsiteX8" fmla="*/ 88106 w 123825"/>
                <a:gd name="connsiteY8" fmla="*/ 7144 h 138112"/>
                <a:gd name="connsiteX9" fmla="*/ 80962 w 123825"/>
                <a:gd name="connsiteY9" fmla="*/ 4762 h 138112"/>
                <a:gd name="connsiteX10" fmla="*/ 64293 w 123825"/>
                <a:gd name="connsiteY10" fmla="*/ 0 h 138112"/>
                <a:gd name="connsiteX11" fmla="*/ 45243 w 123825"/>
                <a:gd name="connsiteY11" fmla="*/ 7144 h 138112"/>
                <a:gd name="connsiteX12" fmla="*/ 40481 w 123825"/>
                <a:gd name="connsiteY12" fmla="*/ 14287 h 138112"/>
                <a:gd name="connsiteX13" fmla="*/ 33337 w 123825"/>
                <a:gd name="connsiteY13" fmla="*/ 21431 h 138112"/>
                <a:gd name="connsiteX14" fmla="*/ 21431 w 123825"/>
                <a:gd name="connsiteY14" fmla="*/ 33337 h 138112"/>
                <a:gd name="connsiteX15" fmla="*/ 11906 w 123825"/>
                <a:gd name="connsiteY15" fmla="*/ 45244 h 138112"/>
                <a:gd name="connsiteX16" fmla="*/ 0 w 123825"/>
                <a:gd name="connsiteY16" fmla="*/ 66675 h 138112"/>
                <a:gd name="connsiteX17" fmla="*/ 7143 w 123825"/>
                <a:gd name="connsiteY17" fmla="*/ 104775 h 138112"/>
                <a:gd name="connsiteX18" fmla="*/ 9525 w 123825"/>
                <a:gd name="connsiteY18" fmla="*/ 111919 h 138112"/>
                <a:gd name="connsiteX19" fmla="*/ 16668 w 123825"/>
                <a:gd name="connsiteY19" fmla="*/ 116681 h 138112"/>
                <a:gd name="connsiteX20" fmla="*/ 35718 w 123825"/>
                <a:gd name="connsiteY20" fmla="*/ 133350 h 138112"/>
                <a:gd name="connsiteX21" fmla="*/ 42862 w 123825"/>
                <a:gd name="connsiteY21" fmla="*/ 138112 h 138112"/>
                <a:gd name="connsiteX22" fmla="*/ 76200 w 123825"/>
                <a:gd name="connsiteY22" fmla="*/ 135731 h 138112"/>
                <a:gd name="connsiteX23" fmla="*/ 83343 w 123825"/>
                <a:gd name="connsiteY23" fmla="*/ 133350 h 138112"/>
                <a:gd name="connsiteX24" fmla="*/ 90487 w 123825"/>
                <a:gd name="connsiteY24" fmla="*/ 126206 h 138112"/>
                <a:gd name="connsiteX25" fmla="*/ 104775 w 123825"/>
                <a:gd name="connsiteY25" fmla="*/ 121444 h 138112"/>
                <a:gd name="connsiteX26" fmla="*/ 119062 w 123825"/>
                <a:gd name="connsiteY26" fmla="*/ 114300 h 138112"/>
                <a:gd name="connsiteX27" fmla="*/ 123825 w 123825"/>
                <a:gd name="connsiteY27" fmla="*/ 100012 h 13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38112">
                  <a:moveTo>
                    <a:pt x="123825" y="100012"/>
                  </a:moveTo>
                  <a:lnTo>
                    <a:pt x="123825" y="100012"/>
                  </a:lnTo>
                  <a:cubicBezTo>
                    <a:pt x="123031" y="92075"/>
                    <a:pt x="122656" y="84084"/>
                    <a:pt x="121443" y="76200"/>
                  </a:cubicBezTo>
                  <a:cubicBezTo>
                    <a:pt x="121061" y="73719"/>
                    <a:pt x="119606" y="71506"/>
                    <a:pt x="119062" y="69056"/>
                  </a:cubicBezTo>
                  <a:cubicBezTo>
                    <a:pt x="118015" y="64343"/>
                    <a:pt x="117545" y="59519"/>
                    <a:pt x="116681" y="54769"/>
                  </a:cubicBezTo>
                  <a:cubicBezTo>
                    <a:pt x="115957" y="50787"/>
                    <a:pt x="115178" y="46813"/>
                    <a:pt x="114300" y="42862"/>
                  </a:cubicBezTo>
                  <a:cubicBezTo>
                    <a:pt x="114036" y="41674"/>
                    <a:pt x="110862" y="28181"/>
                    <a:pt x="109537" y="26194"/>
                  </a:cubicBezTo>
                  <a:cubicBezTo>
                    <a:pt x="104321" y="18371"/>
                    <a:pt x="101837" y="19776"/>
                    <a:pt x="95250" y="14287"/>
                  </a:cubicBezTo>
                  <a:cubicBezTo>
                    <a:pt x="92663" y="12131"/>
                    <a:pt x="90908" y="9012"/>
                    <a:pt x="88106" y="7144"/>
                  </a:cubicBezTo>
                  <a:cubicBezTo>
                    <a:pt x="86017" y="5752"/>
                    <a:pt x="83376" y="5452"/>
                    <a:pt x="80962" y="4762"/>
                  </a:cubicBezTo>
                  <a:cubicBezTo>
                    <a:pt x="60005" y="-1226"/>
                    <a:pt x="81442" y="5716"/>
                    <a:pt x="64293" y="0"/>
                  </a:cubicBezTo>
                  <a:cubicBezTo>
                    <a:pt x="55773" y="1704"/>
                    <a:pt x="51375" y="1012"/>
                    <a:pt x="45243" y="7144"/>
                  </a:cubicBezTo>
                  <a:cubicBezTo>
                    <a:pt x="43220" y="9167"/>
                    <a:pt x="42313" y="12089"/>
                    <a:pt x="40481" y="14287"/>
                  </a:cubicBezTo>
                  <a:cubicBezTo>
                    <a:pt x="38325" y="16874"/>
                    <a:pt x="35493" y="18844"/>
                    <a:pt x="33337" y="21431"/>
                  </a:cubicBezTo>
                  <a:cubicBezTo>
                    <a:pt x="23416" y="33337"/>
                    <a:pt x="34528" y="24607"/>
                    <a:pt x="21431" y="33337"/>
                  </a:cubicBezTo>
                  <a:cubicBezTo>
                    <a:pt x="16070" y="49423"/>
                    <a:pt x="23505" y="31988"/>
                    <a:pt x="11906" y="45244"/>
                  </a:cubicBezTo>
                  <a:cubicBezTo>
                    <a:pt x="3087" y="55322"/>
                    <a:pt x="3270" y="56863"/>
                    <a:pt x="0" y="66675"/>
                  </a:cubicBezTo>
                  <a:cubicBezTo>
                    <a:pt x="4326" y="122916"/>
                    <a:pt x="-3836" y="82817"/>
                    <a:pt x="7143" y="104775"/>
                  </a:cubicBezTo>
                  <a:cubicBezTo>
                    <a:pt x="8266" y="107020"/>
                    <a:pt x="7957" y="109959"/>
                    <a:pt x="9525" y="111919"/>
                  </a:cubicBezTo>
                  <a:cubicBezTo>
                    <a:pt x="11313" y="114154"/>
                    <a:pt x="14287" y="115094"/>
                    <a:pt x="16668" y="116681"/>
                  </a:cubicBezTo>
                  <a:cubicBezTo>
                    <a:pt x="24606" y="128587"/>
                    <a:pt x="19050" y="122239"/>
                    <a:pt x="35718" y="133350"/>
                  </a:cubicBezTo>
                  <a:lnTo>
                    <a:pt x="42862" y="138112"/>
                  </a:lnTo>
                  <a:cubicBezTo>
                    <a:pt x="53975" y="137318"/>
                    <a:pt x="65135" y="137033"/>
                    <a:pt x="76200" y="135731"/>
                  </a:cubicBezTo>
                  <a:cubicBezTo>
                    <a:pt x="78693" y="135438"/>
                    <a:pt x="81255" y="134742"/>
                    <a:pt x="83343" y="133350"/>
                  </a:cubicBezTo>
                  <a:cubicBezTo>
                    <a:pt x="86145" y="131482"/>
                    <a:pt x="87543" y="127841"/>
                    <a:pt x="90487" y="126206"/>
                  </a:cubicBezTo>
                  <a:cubicBezTo>
                    <a:pt x="94876" y="123768"/>
                    <a:pt x="104775" y="121444"/>
                    <a:pt x="104775" y="121444"/>
                  </a:cubicBezTo>
                  <a:cubicBezTo>
                    <a:pt x="110796" y="117429"/>
                    <a:pt x="112019" y="115708"/>
                    <a:pt x="119062" y="114300"/>
                  </a:cubicBezTo>
                  <a:cubicBezTo>
                    <a:pt x="120619" y="113989"/>
                    <a:pt x="123031" y="102393"/>
                    <a:pt x="123825" y="10001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82" name="Group 81">
            <a:extLst>
              <a:ext uri="{FF2B5EF4-FFF2-40B4-BE49-F238E27FC236}">
                <a16:creationId xmlns:a16="http://schemas.microsoft.com/office/drawing/2014/main" id="{8DEF1193-B74D-4E34-BB83-A9EDA3B2CBF6}"/>
              </a:ext>
            </a:extLst>
          </p:cNvPr>
          <p:cNvGrpSpPr/>
          <p:nvPr/>
        </p:nvGrpSpPr>
        <p:grpSpPr>
          <a:xfrm>
            <a:off x="6194487" y="2736240"/>
            <a:ext cx="1387413" cy="359385"/>
            <a:chOff x="2240745" y="3082203"/>
            <a:chExt cx="1761875" cy="359385"/>
          </a:xfrm>
        </p:grpSpPr>
        <p:sp>
          <p:nvSpPr>
            <p:cNvPr id="83" name="Arrow: Right 82">
              <a:extLst>
                <a:ext uri="{FF2B5EF4-FFF2-40B4-BE49-F238E27FC236}">
                  <a16:creationId xmlns:a16="http://schemas.microsoft.com/office/drawing/2014/main" id="{1AD1BFCF-38EA-4655-BEA6-87407436967C}"/>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84" name="Arrow: Right 83">
              <a:extLst>
                <a:ext uri="{FF2B5EF4-FFF2-40B4-BE49-F238E27FC236}">
                  <a16:creationId xmlns:a16="http://schemas.microsoft.com/office/drawing/2014/main" id="{54D39E44-7BE5-4288-A36B-8388F42FA0EB}"/>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pic>
        <p:nvPicPr>
          <p:cNvPr id="85" name="Picture 84">
            <a:extLst>
              <a:ext uri="{FF2B5EF4-FFF2-40B4-BE49-F238E27FC236}">
                <a16:creationId xmlns:a16="http://schemas.microsoft.com/office/drawing/2014/main" id="{6E338665-42C1-4687-9F79-EACF4FC5F067}"/>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contrast="-40000"/>
                    </a14:imgEffect>
                  </a14:imgLayer>
                </a14:imgProps>
              </a:ext>
            </a:extLst>
          </a:blip>
          <a:srcRect l="21832" t="27791" r="21872" b="17767"/>
          <a:stretch/>
        </p:blipFill>
        <p:spPr>
          <a:xfrm>
            <a:off x="8016874" y="2552700"/>
            <a:ext cx="120651" cy="133350"/>
          </a:xfrm>
          <a:prstGeom prst="rect">
            <a:avLst/>
          </a:prstGeom>
        </p:spPr>
      </p:pic>
      <p:pic>
        <p:nvPicPr>
          <p:cNvPr id="86" name="Picture 85">
            <a:extLst>
              <a:ext uri="{FF2B5EF4-FFF2-40B4-BE49-F238E27FC236}">
                <a16:creationId xmlns:a16="http://schemas.microsoft.com/office/drawing/2014/main" id="{FBE29EFB-A97E-4E49-8F10-399269681DF8}"/>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7977620" y="2954866"/>
            <a:ext cx="163080" cy="148899"/>
          </a:xfrm>
          <a:prstGeom prst="rect">
            <a:avLst/>
          </a:prstGeom>
        </p:spPr>
      </p:pic>
    </p:spTree>
    <p:extLst>
      <p:ext uri="{BB962C8B-B14F-4D97-AF65-F5344CB8AC3E}">
        <p14:creationId xmlns:p14="http://schemas.microsoft.com/office/powerpoint/2010/main" val="251772278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469EE61-A0B8-46AE-BE19-B0F3460065A3}"/>
              </a:ext>
            </a:extLst>
          </p:cNvPr>
          <p:cNvSpPr>
            <a:spLocks noGrp="1"/>
          </p:cNvSpPr>
          <p:nvPr>
            <p:ph idx="1"/>
          </p:nvPr>
        </p:nvSpPr>
        <p:spPr/>
        <p:txBody>
          <a:bodyPr/>
          <a:lstStyle/>
          <a:p>
            <a:r>
              <a:rPr lang="en-CA" dirty="0"/>
              <a:t>Finish Stool Random Forest testing (genus)</a:t>
            </a:r>
          </a:p>
          <a:p>
            <a:r>
              <a:rPr lang="en-CA" dirty="0"/>
              <a:t>Finish Stool Random Forest testing (OTU)</a:t>
            </a:r>
          </a:p>
          <a:p>
            <a:r>
              <a:rPr lang="en-CA" dirty="0"/>
              <a:t>Complete Tissue Random Forest testing (genus and OTU)</a:t>
            </a:r>
          </a:p>
          <a:p>
            <a:r>
              <a:rPr lang="en-CA" dirty="0"/>
              <a:t>Repeat full work flow for adenoma only</a:t>
            </a:r>
          </a:p>
        </p:txBody>
      </p:sp>
      <p:sp>
        <p:nvSpPr>
          <p:cNvPr id="4" name="Title 1">
            <a:extLst>
              <a:ext uri="{FF2B5EF4-FFF2-40B4-BE49-F238E27FC236}">
                <a16:creationId xmlns:a16="http://schemas.microsoft.com/office/drawing/2014/main" id="{1DB0E253-5975-4BFE-AADB-7D2A4EA332B9}"/>
              </a:ext>
            </a:extLst>
          </p:cNvPr>
          <p:cNvSpPr>
            <a:spLocks noGrp="1"/>
          </p:cNvSpPr>
          <p:nvPr>
            <p:ph type="title"/>
          </p:nvPr>
        </p:nvSpPr>
        <p:spPr>
          <a:xfrm>
            <a:off x="0" y="0"/>
            <a:ext cx="12192000" cy="810532"/>
          </a:xfrm>
        </p:spPr>
        <p:txBody>
          <a:bodyPr/>
          <a:lstStyle/>
          <a:p>
            <a:r>
              <a:rPr lang="en-CA" dirty="0"/>
              <a:t>To do list</a:t>
            </a:r>
          </a:p>
        </p:txBody>
      </p:sp>
    </p:spTree>
    <p:extLst>
      <p:ext uri="{BB962C8B-B14F-4D97-AF65-F5344CB8AC3E}">
        <p14:creationId xmlns:p14="http://schemas.microsoft.com/office/powerpoint/2010/main" val="1490247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506C2A6-0280-4A26-92E6-94FE97EB39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2757" y="1015670"/>
            <a:ext cx="7426034" cy="5470898"/>
          </a:xfrm>
          <a:prstGeom prst="rect">
            <a:avLst/>
          </a:prstGeom>
        </p:spPr>
      </p:pic>
      <p:sp>
        <p:nvSpPr>
          <p:cNvPr id="6" name="Title 1">
            <a:extLst>
              <a:ext uri="{FF2B5EF4-FFF2-40B4-BE49-F238E27FC236}">
                <a16:creationId xmlns:a16="http://schemas.microsoft.com/office/drawing/2014/main" id="{13CE2FF5-0821-44D2-A5C4-25EC3ACACC0D}"/>
              </a:ext>
            </a:extLst>
          </p:cNvPr>
          <p:cNvSpPr>
            <a:spLocks noGrp="1"/>
          </p:cNvSpPr>
          <p:nvPr>
            <p:ph type="title"/>
          </p:nvPr>
        </p:nvSpPr>
        <p:spPr>
          <a:xfrm>
            <a:off x="0" y="1"/>
            <a:ext cx="12192000" cy="742384"/>
          </a:xfrm>
        </p:spPr>
        <p:txBody>
          <a:bodyPr/>
          <a:lstStyle/>
          <a:p>
            <a:r>
              <a:rPr lang="en-CA" dirty="0"/>
              <a:t>Strong study effect regardless of clustering method</a:t>
            </a:r>
          </a:p>
        </p:txBody>
      </p:sp>
    </p:spTree>
    <p:extLst>
      <p:ext uri="{BB962C8B-B14F-4D97-AF65-F5344CB8AC3E}">
        <p14:creationId xmlns:p14="http://schemas.microsoft.com/office/powerpoint/2010/main" val="260351549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52C117-5F34-40EE-A7E9-214A721C78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50507" y="1018308"/>
            <a:ext cx="8119586" cy="5569528"/>
          </a:xfrm>
          <a:prstGeom prst="rect">
            <a:avLst/>
          </a:prstGeom>
        </p:spPr>
      </p:pic>
      <p:sp>
        <p:nvSpPr>
          <p:cNvPr id="6" name="Title 1">
            <a:extLst>
              <a:ext uri="{FF2B5EF4-FFF2-40B4-BE49-F238E27FC236}">
                <a16:creationId xmlns:a16="http://schemas.microsoft.com/office/drawing/2014/main" id="{9DFF0C44-3EBB-4D6F-923B-AD9F13579360}"/>
              </a:ext>
            </a:extLst>
          </p:cNvPr>
          <p:cNvSpPr>
            <a:spLocks noGrp="1"/>
          </p:cNvSpPr>
          <p:nvPr>
            <p:ph type="title"/>
          </p:nvPr>
        </p:nvSpPr>
        <p:spPr>
          <a:xfrm>
            <a:off x="0" y="1"/>
            <a:ext cx="12192000" cy="742384"/>
          </a:xfrm>
        </p:spPr>
        <p:txBody>
          <a:bodyPr/>
          <a:lstStyle/>
          <a:p>
            <a:r>
              <a:rPr lang="en-CA" dirty="0"/>
              <a:t>Some OTUs show a consistent signal across study</a:t>
            </a:r>
          </a:p>
        </p:txBody>
      </p:sp>
    </p:spTree>
    <p:extLst>
      <p:ext uri="{BB962C8B-B14F-4D97-AF65-F5344CB8AC3E}">
        <p14:creationId xmlns:p14="http://schemas.microsoft.com/office/powerpoint/2010/main" val="16746294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F4BD7B1-D0C1-4DDB-88D3-A0ABC6FD6A15}"/>
              </a:ext>
            </a:extLst>
          </p:cNvPr>
          <p:cNvSpPr>
            <a:spLocks noGrp="1"/>
          </p:cNvSpPr>
          <p:nvPr>
            <p:ph type="title"/>
          </p:nvPr>
        </p:nvSpPr>
        <p:spPr>
          <a:xfrm>
            <a:off x="0" y="1"/>
            <a:ext cx="12192000" cy="742384"/>
          </a:xfrm>
        </p:spPr>
        <p:txBody>
          <a:bodyPr/>
          <a:lstStyle/>
          <a:p>
            <a:r>
              <a:rPr lang="en-CA" dirty="0"/>
              <a:t>Background on our study using previous data</a:t>
            </a:r>
          </a:p>
        </p:txBody>
      </p:sp>
      <p:sp>
        <p:nvSpPr>
          <p:cNvPr id="5" name="TextBox 4">
            <a:extLst>
              <a:ext uri="{FF2B5EF4-FFF2-40B4-BE49-F238E27FC236}">
                <a16:creationId xmlns:a16="http://schemas.microsoft.com/office/drawing/2014/main" id="{CE437F09-6277-40B9-A429-C01438603AD4}"/>
              </a:ext>
            </a:extLst>
          </p:cNvPr>
          <p:cNvSpPr txBox="1"/>
          <p:nvPr/>
        </p:nvSpPr>
        <p:spPr>
          <a:xfrm>
            <a:off x="7273637" y="1309255"/>
            <a:ext cx="2802370" cy="369332"/>
          </a:xfrm>
          <a:prstGeom prst="rect">
            <a:avLst/>
          </a:prstGeom>
          <a:noFill/>
        </p:spPr>
        <p:txBody>
          <a:bodyPr wrap="none" rtlCol="0">
            <a:spAutoFit/>
          </a:bodyPr>
          <a:lstStyle/>
          <a:p>
            <a:r>
              <a:rPr lang="en-CA" dirty="0"/>
              <a:t>14 data sets (total n = 2109)</a:t>
            </a:r>
          </a:p>
        </p:txBody>
      </p:sp>
      <p:sp>
        <p:nvSpPr>
          <p:cNvPr id="6" name="Arrow: Down 5">
            <a:extLst>
              <a:ext uri="{FF2B5EF4-FFF2-40B4-BE49-F238E27FC236}">
                <a16:creationId xmlns:a16="http://schemas.microsoft.com/office/drawing/2014/main" id="{4600A982-1598-4DAD-9F1B-99BB2F563074}"/>
              </a:ext>
            </a:extLst>
          </p:cNvPr>
          <p:cNvSpPr/>
          <p:nvPr/>
        </p:nvSpPr>
        <p:spPr>
          <a:xfrm>
            <a:off x="7699664" y="1808018"/>
            <a:ext cx="363682" cy="9559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Arrow: Down 6">
            <a:extLst>
              <a:ext uri="{FF2B5EF4-FFF2-40B4-BE49-F238E27FC236}">
                <a16:creationId xmlns:a16="http://schemas.microsoft.com/office/drawing/2014/main" id="{F04BB43D-7F6A-45EE-8667-F727E41D2410}"/>
              </a:ext>
            </a:extLst>
          </p:cNvPr>
          <p:cNvSpPr/>
          <p:nvPr/>
        </p:nvSpPr>
        <p:spPr>
          <a:xfrm>
            <a:off x="9213273" y="1773382"/>
            <a:ext cx="363682" cy="95596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078AAC4A-7577-44EB-BAF3-56BD69998E84}"/>
              </a:ext>
            </a:extLst>
          </p:cNvPr>
          <p:cNvSpPr txBox="1"/>
          <p:nvPr/>
        </p:nvSpPr>
        <p:spPr>
          <a:xfrm>
            <a:off x="7273637" y="4031682"/>
            <a:ext cx="2678618" cy="369332"/>
          </a:xfrm>
          <a:prstGeom prst="rect">
            <a:avLst/>
          </a:prstGeom>
          <a:noFill/>
        </p:spPr>
        <p:txBody>
          <a:bodyPr wrap="none" rtlCol="0">
            <a:spAutoFit/>
          </a:bodyPr>
          <a:lstStyle/>
          <a:p>
            <a:r>
              <a:rPr lang="en-CA" dirty="0" err="1"/>
              <a:t>mothur</a:t>
            </a:r>
            <a:r>
              <a:rPr lang="en-CA" dirty="0"/>
              <a:t> – </a:t>
            </a:r>
            <a:r>
              <a:rPr lang="en-CA" dirty="0" err="1"/>
              <a:t>opticlust</a:t>
            </a:r>
            <a:r>
              <a:rPr lang="en-CA" dirty="0"/>
              <a:t> </a:t>
            </a:r>
            <a:r>
              <a:rPr lang="en-CA" dirty="0" err="1"/>
              <a:t>denovo</a:t>
            </a:r>
            <a:endParaRPr lang="en-CA" dirty="0"/>
          </a:p>
        </p:txBody>
      </p:sp>
      <p:sp>
        <p:nvSpPr>
          <p:cNvPr id="10" name="Arrow: Down 9">
            <a:extLst>
              <a:ext uri="{FF2B5EF4-FFF2-40B4-BE49-F238E27FC236}">
                <a16:creationId xmlns:a16="http://schemas.microsoft.com/office/drawing/2014/main" id="{CBAA1997-5079-40D2-9E52-E86A85E3F6AB}"/>
              </a:ext>
            </a:extLst>
          </p:cNvPr>
          <p:cNvSpPr/>
          <p:nvPr/>
        </p:nvSpPr>
        <p:spPr>
          <a:xfrm>
            <a:off x="7637319" y="3356277"/>
            <a:ext cx="394855" cy="54031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 name="TextBox 10">
            <a:extLst>
              <a:ext uri="{FF2B5EF4-FFF2-40B4-BE49-F238E27FC236}">
                <a16:creationId xmlns:a16="http://schemas.microsoft.com/office/drawing/2014/main" id="{AD6E11BD-C17E-4B41-B3AD-810281452E20}"/>
              </a:ext>
            </a:extLst>
          </p:cNvPr>
          <p:cNvSpPr txBox="1"/>
          <p:nvPr/>
        </p:nvSpPr>
        <p:spPr>
          <a:xfrm>
            <a:off x="7618984" y="5269496"/>
            <a:ext cx="2043828" cy="1200329"/>
          </a:xfrm>
          <a:prstGeom prst="rect">
            <a:avLst/>
          </a:prstGeom>
          <a:noFill/>
        </p:spPr>
        <p:txBody>
          <a:bodyPr wrap="none" rtlCol="0">
            <a:spAutoFit/>
          </a:bodyPr>
          <a:lstStyle/>
          <a:p>
            <a:pPr algn="ctr"/>
            <a:r>
              <a:rPr lang="en-CA" dirty="0"/>
              <a:t>Alpha metrics</a:t>
            </a:r>
          </a:p>
          <a:p>
            <a:pPr algn="ctr"/>
            <a:r>
              <a:rPr lang="en-CA" dirty="0"/>
              <a:t>Beta metrics</a:t>
            </a:r>
          </a:p>
          <a:p>
            <a:pPr algn="ctr"/>
            <a:r>
              <a:rPr lang="en-CA" dirty="0"/>
              <a:t>Select OTU analysis </a:t>
            </a:r>
          </a:p>
          <a:p>
            <a:pPr algn="ctr"/>
            <a:r>
              <a:rPr lang="en-CA" dirty="0"/>
              <a:t>RF Prediction</a:t>
            </a:r>
          </a:p>
        </p:txBody>
      </p:sp>
      <p:sp>
        <p:nvSpPr>
          <p:cNvPr id="12" name="Rectangle: Rounded Corners 11">
            <a:extLst>
              <a:ext uri="{FF2B5EF4-FFF2-40B4-BE49-F238E27FC236}">
                <a16:creationId xmlns:a16="http://schemas.microsoft.com/office/drawing/2014/main" id="{10B7ED73-51F2-4708-925B-F059664A49DC}"/>
              </a:ext>
            </a:extLst>
          </p:cNvPr>
          <p:cNvSpPr/>
          <p:nvPr/>
        </p:nvSpPr>
        <p:spPr>
          <a:xfrm>
            <a:off x="7533410" y="5248714"/>
            <a:ext cx="2202874" cy="1255996"/>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3" name="Arrow: Down 12">
            <a:extLst>
              <a:ext uri="{FF2B5EF4-FFF2-40B4-BE49-F238E27FC236}">
                <a16:creationId xmlns:a16="http://schemas.microsoft.com/office/drawing/2014/main" id="{8FE880BF-6234-46F7-9E4A-980A68C9CC69}"/>
              </a:ext>
            </a:extLst>
          </p:cNvPr>
          <p:cNvSpPr/>
          <p:nvPr/>
        </p:nvSpPr>
        <p:spPr>
          <a:xfrm>
            <a:off x="9182100" y="3387436"/>
            <a:ext cx="394855" cy="52993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Rounded Corners 13">
            <a:extLst>
              <a:ext uri="{FF2B5EF4-FFF2-40B4-BE49-F238E27FC236}">
                <a16:creationId xmlns:a16="http://schemas.microsoft.com/office/drawing/2014/main" id="{EC9A45F1-1C61-4AAC-98D5-2A44B79F6D40}"/>
              </a:ext>
            </a:extLst>
          </p:cNvPr>
          <p:cNvSpPr/>
          <p:nvPr/>
        </p:nvSpPr>
        <p:spPr>
          <a:xfrm>
            <a:off x="6896100" y="1330036"/>
            <a:ext cx="3380510"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5" name="Rectangle: Rounded Corners 14">
            <a:extLst>
              <a:ext uri="{FF2B5EF4-FFF2-40B4-BE49-F238E27FC236}">
                <a16:creationId xmlns:a16="http://schemas.microsoft.com/office/drawing/2014/main" id="{9501D9A3-9DEA-4E7C-A6AE-53F98235A470}"/>
              </a:ext>
            </a:extLst>
          </p:cNvPr>
          <p:cNvSpPr/>
          <p:nvPr/>
        </p:nvSpPr>
        <p:spPr>
          <a:xfrm>
            <a:off x="7211290" y="4017827"/>
            <a:ext cx="2743201" cy="429491"/>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TextBox 16">
            <a:extLst>
              <a:ext uri="{FF2B5EF4-FFF2-40B4-BE49-F238E27FC236}">
                <a16:creationId xmlns:a16="http://schemas.microsoft.com/office/drawing/2014/main" id="{861DE339-855E-43CD-BF3A-19CB5841F634}"/>
              </a:ext>
            </a:extLst>
          </p:cNvPr>
          <p:cNvSpPr txBox="1"/>
          <p:nvPr/>
        </p:nvSpPr>
        <p:spPr>
          <a:xfrm>
            <a:off x="7419109" y="2826326"/>
            <a:ext cx="661720" cy="369332"/>
          </a:xfrm>
          <a:prstGeom prst="rect">
            <a:avLst/>
          </a:prstGeom>
          <a:noFill/>
        </p:spPr>
        <p:txBody>
          <a:bodyPr wrap="none" rtlCol="0">
            <a:spAutoFit/>
          </a:bodyPr>
          <a:lstStyle/>
          <a:p>
            <a:r>
              <a:rPr lang="en-CA" dirty="0"/>
              <a:t>Stool</a:t>
            </a:r>
          </a:p>
        </p:txBody>
      </p:sp>
      <p:sp>
        <p:nvSpPr>
          <p:cNvPr id="18" name="TextBox 17">
            <a:extLst>
              <a:ext uri="{FF2B5EF4-FFF2-40B4-BE49-F238E27FC236}">
                <a16:creationId xmlns:a16="http://schemas.microsoft.com/office/drawing/2014/main" id="{D35488DC-BFB2-4F10-AEA0-E2A51FED32AE}"/>
              </a:ext>
            </a:extLst>
          </p:cNvPr>
          <p:cNvSpPr txBox="1"/>
          <p:nvPr/>
        </p:nvSpPr>
        <p:spPr>
          <a:xfrm>
            <a:off x="9047018" y="2833252"/>
            <a:ext cx="766557" cy="369332"/>
          </a:xfrm>
          <a:prstGeom prst="rect">
            <a:avLst/>
          </a:prstGeom>
          <a:noFill/>
        </p:spPr>
        <p:txBody>
          <a:bodyPr wrap="none" rtlCol="0">
            <a:spAutoFit/>
          </a:bodyPr>
          <a:lstStyle/>
          <a:p>
            <a:r>
              <a:rPr lang="en-CA" dirty="0"/>
              <a:t>Tissue</a:t>
            </a:r>
          </a:p>
        </p:txBody>
      </p:sp>
      <p:sp>
        <p:nvSpPr>
          <p:cNvPr id="19" name="Rectangle: Rounded Corners 18">
            <a:extLst>
              <a:ext uri="{FF2B5EF4-FFF2-40B4-BE49-F238E27FC236}">
                <a16:creationId xmlns:a16="http://schemas.microsoft.com/office/drawing/2014/main" id="{068F6BFD-E1A5-4C38-AA69-612FB53AF291}"/>
              </a:ext>
            </a:extLst>
          </p:cNvPr>
          <p:cNvSpPr/>
          <p:nvPr/>
        </p:nvSpPr>
        <p:spPr>
          <a:xfrm>
            <a:off x="7107380" y="2822863"/>
            <a:ext cx="1215737"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 name="Rectangle: Rounded Corners 19">
            <a:extLst>
              <a:ext uri="{FF2B5EF4-FFF2-40B4-BE49-F238E27FC236}">
                <a16:creationId xmlns:a16="http://schemas.microsoft.com/office/drawing/2014/main" id="{273219D4-E46F-4801-899D-62995D9F4E5E}"/>
              </a:ext>
            </a:extLst>
          </p:cNvPr>
          <p:cNvSpPr/>
          <p:nvPr/>
        </p:nvSpPr>
        <p:spPr>
          <a:xfrm>
            <a:off x="8808022" y="2829789"/>
            <a:ext cx="1215737" cy="384464"/>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1" name="Arrow: Down 20">
            <a:extLst>
              <a:ext uri="{FF2B5EF4-FFF2-40B4-BE49-F238E27FC236}">
                <a16:creationId xmlns:a16="http://schemas.microsoft.com/office/drawing/2014/main" id="{EA59D45D-8A2E-4FB8-94B2-3562179330A2}"/>
              </a:ext>
            </a:extLst>
          </p:cNvPr>
          <p:cNvSpPr/>
          <p:nvPr/>
        </p:nvSpPr>
        <p:spPr>
          <a:xfrm>
            <a:off x="8444347" y="4561608"/>
            <a:ext cx="387926" cy="54162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2" name="TextBox 21">
            <a:extLst>
              <a:ext uri="{FF2B5EF4-FFF2-40B4-BE49-F238E27FC236}">
                <a16:creationId xmlns:a16="http://schemas.microsoft.com/office/drawing/2014/main" id="{0BAC8B11-C9B6-4C1B-8E51-93695DFC52BF}"/>
              </a:ext>
            </a:extLst>
          </p:cNvPr>
          <p:cNvSpPr txBox="1"/>
          <p:nvPr/>
        </p:nvSpPr>
        <p:spPr>
          <a:xfrm>
            <a:off x="4135582" y="4654332"/>
            <a:ext cx="3002489" cy="646331"/>
          </a:xfrm>
          <a:prstGeom prst="rect">
            <a:avLst/>
          </a:prstGeom>
          <a:noFill/>
        </p:spPr>
        <p:txBody>
          <a:bodyPr wrap="none" rtlCol="0">
            <a:spAutoFit/>
          </a:bodyPr>
          <a:lstStyle/>
          <a:p>
            <a:pPr algn="ctr"/>
            <a:r>
              <a:rPr lang="en-CA" dirty="0"/>
              <a:t>Adenoma versus CRC</a:t>
            </a:r>
          </a:p>
          <a:p>
            <a:pPr algn="ctr"/>
            <a:r>
              <a:rPr lang="en-CA" dirty="0"/>
              <a:t>Stool versus tissue differences</a:t>
            </a:r>
          </a:p>
        </p:txBody>
      </p:sp>
      <p:sp>
        <p:nvSpPr>
          <p:cNvPr id="23" name="Rectangle: Rounded Corners 22">
            <a:extLst>
              <a:ext uri="{FF2B5EF4-FFF2-40B4-BE49-F238E27FC236}">
                <a16:creationId xmlns:a16="http://schemas.microsoft.com/office/drawing/2014/main" id="{FF7E62F1-A78B-44F3-862C-B8E729B2F77A}"/>
              </a:ext>
            </a:extLst>
          </p:cNvPr>
          <p:cNvSpPr/>
          <p:nvPr/>
        </p:nvSpPr>
        <p:spPr>
          <a:xfrm>
            <a:off x="4059381" y="4679381"/>
            <a:ext cx="3099955" cy="621282"/>
          </a:xfrm>
          <a:prstGeom prst="round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4" name="Arrow: Bent-Up 23">
            <a:extLst>
              <a:ext uri="{FF2B5EF4-FFF2-40B4-BE49-F238E27FC236}">
                <a16:creationId xmlns:a16="http://schemas.microsoft.com/office/drawing/2014/main" id="{9C7E1D51-D5B6-4E2F-AB79-0FA2C9110493}"/>
              </a:ext>
            </a:extLst>
          </p:cNvPr>
          <p:cNvSpPr/>
          <p:nvPr/>
        </p:nvSpPr>
        <p:spPr>
          <a:xfrm rot="5400000">
            <a:off x="6577445" y="5486401"/>
            <a:ext cx="789709" cy="68580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TextBox 24">
            <a:extLst>
              <a:ext uri="{FF2B5EF4-FFF2-40B4-BE49-F238E27FC236}">
                <a16:creationId xmlns:a16="http://schemas.microsoft.com/office/drawing/2014/main" id="{891776B0-E354-4C10-9A19-EAA2659F5183}"/>
              </a:ext>
            </a:extLst>
          </p:cNvPr>
          <p:cNvSpPr txBox="1"/>
          <p:nvPr/>
        </p:nvSpPr>
        <p:spPr>
          <a:xfrm>
            <a:off x="893618" y="2473037"/>
            <a:ext cx="4324517" cy="369332"/>
          </a:xfrm>
          <a:prstGeom prst="rect">
            <a:avLst/>
          </a:prstGeom>
          <a:noFill/>
        </p:spPr>
        <p:txBody>
          <a:bodyPr wrap="none" rtlCol="0">
            <a:spAutoFit/>
          </a:bodyPr>
          <a:lstStyle/>
          <a:p>
            <a:r>
              <a:rPr lang="en-CA" b="1" u="sng" dirty="0"/>
              <a:t>Main focus is not on identifying biomarkers</a:t>
            </a:r>
          </a:p>
        </p:txBody>
      </p:sp>
      <p:sp>
        <p:nvSpPr>
          <p:cNvPr id="26" name="Rectangle: Rounded Corners 25">
            <a:extLst>
              <a:ext uri="{FF2B5EF4-FFF2-40B4-BE49-F238E27FC236}">
                <a16:creationId xmlns:a16="http://schemas.microsoft.com/office/drawing/2014/main" id="{47875B71-889B-4231-942F-266826D4111E}"/>
              </a:ext>
            </a:extLst>
          </p:cNvPr>
          <p:cNvSpPr/>
          <p:nvPr/>
        </p:nvSpPr>
        <p:spPr>
          <a:xfrm>
            <a:off x="800100" y="2265219"/>
            <a:ext cx="4416136" cy="862445"/>
          </a:xfrm>
          <a:prstGeom prst="roundRect">
            <a:avLst/>
          </a:prstGeom>
          <a:noFill/>
          <a:ln w="793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316638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D1AFEC-B794-4AAC-8D77-D66CCE36E5D4}"/>
              </a:ext>
            </a:extLst>
          </p:cNvPr>
          <p:cNvSpPr>
            <a:spLocks noGrp="1"/>
          </p:cNvSpPr>
          <p:nvPr>
            <p:ph type="title"/>
          </p:nvPr>
        </p:nvSpPr>
        <p:spPr>
          <a:xfrm>
            <a:off x="952500" y="2308225"/>
            <a:ext cx="10515600" cy="1325563"/>
          </a:xfrm>
        </p:spPr>
        <p:txBody>
          <a:bodyPr/>
          <a:lstStyle/>
          <a:p>
            <a:pPr algn="ctr"/>
            <a:r>
              <a:rPr lang="en-CA" dirty="0"/>
              <a:t>What is the main goal?</a:t>
            </a:r>
          </a:p>
        </p:txBody>
      </p:sp>
    </p:spTree>
    <p:extLst>
      <p:ext uri="{BB962C8B-B14F-4D97-AF65-F5344CB8AC3E}">
        <p14:creationId xmlns:p14="http://schemas.microsoft.com/office/powerpoint/2010/main" val="22328259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Arrow: Bent-Up 65">
            <a:extLst>
              <a:ext uri="{FF2B5EF4-FFF2-40B4-BE49-F238E27FC236}">
                <a16:creationId xmlns:a16="http://schemas.microsoft.com/office/drawing/2014/main" id="{B23C9B94-D943-4D21-ACB7-345AAFA4C0F4}"/>
              </a:ext>
            </a:extLst>
          </p:cNvPr>
          <p:cNvSpPr/>
          <p:nvPr/>
        </p:nvSpPr>
        <p:spPr>
          <a:xfrm rot="10800000" flipH="1">
            <a:off x="9154390" y="1226128"/>
            <a:ext cx="1652155" cy="716970"/>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9" name="Arrow: Bent-Up 58">
            <a:extLst>
              <a:ext uri="{FF2B5EF4-FFF2-40B4-BE49-F238E27FC236}">
                <a16:creationId xmlns:a16="http://schemas.microsoft.com/office/drawing/2014/main" id="{689408A7-D80E-448F-95A3-8BB71A5D601C}"/>
              </a:ext>
            </a:extLst>
          </p:cNvPr>
          <p:cNvSpPr/>
          <p:nvPr/>
        </p:nvSpPr>
        <p:spPr>
          <a:xfrm rot="5400000" flipH="1">
            <a:off x="3558887" y="909205"/>
            <a:ext cx="696191" cy="1163782"/>
          </a:xfrm>
          <a:prstGeom prst="ben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CD76E6CC-C30B-47F2-86C3-FEC4CF4539EE}"/>
              </a:ext>
            </a:extLst>
          </p:cNvPr>
          <p:cNvSpPr>
            <a:spLocks noGrp="1"/>
          </p:cNvSpPr>
          <p:nvPr>
            <p:ph type="title"/>
          </p:nvPr>
        </p:nvSpPr>
        <p:spPr>
          <a:xfrm>
            <a:off x="0" y="1"/>
            <a:ext cx="12192000" cy="742384"/>
          </a:xfrm>
        </p:spPr>
        <p:txBody>
          <a:bodyPr/>
          <a:lstStyle/>
          <a:p>
            <a:r>
              <a:rPr lang="en-CA" dirty="0"/>
              <a:t>The popular current disease model</a:t>
            </a:r>
          </a:p>
        </p:txBody>
      </p:sp>
      <p:grpSp>
        <p:nvGrpSpPr>
          <p:cNvPr id="4" name="Group 3">
            <a:extLst>
              <a:ext uri="{FF2B5EF4-FFF2-40B4-BE49-F238E27FC236}">
                <a16:creationId xmlns:a16="http://schemas.microsoft.com/office/drawing/2014/main" id="{CD2960B4-33C5-41A0-977E-1CCA3FA2AE1F}"/>
              </a:ext>
            </a:extLst>
          </p:cNvPr>
          <p:cNvGrpSpPr/>
          <p:nvPr/>
        </p:nvGrpSpPr>
        <p:grpSpPr>
          <a:xfrm>
            <a:off x="235390" y="1700924"/>
            <a:ext cx="9144000" cy="2849884"/>
            <a:chOff x="0" y="1586623"/>
            <a:chExt cx="9144000" cy="2849884"/>
          </a:xfrm>
        </p:grpSpPr>
        <p:pic>
          <p:nvPicPr>
            <p:cNvPr id="5" name="Picture 4">
              <a:extLst>
                <a:ext uri="{FF2B5EF4-FFF2-40B4-BE49-F238E27FC236}">
                  <a16:creationId xmlns:a16="http://schemas.microsoft.com/office/drawing/2014/main" id="{3A05AC46-1DB1-41B2-83F2-09713C9736E1}"/>
                </a:ext>
              </a:extLst>
            </p:cNvPr>
            <p:cNvPicPr>
              <a:picLocks noChangeAspect="1"/>
            </p:cNvPicPr>
            <p:nvPr/>
          </p:nvPicPr>
          <p:blipFill>
            <a:blip r:embed="rId2"/>
            <a:stretch>
              <a:fillRect/>
            </a:stretch>
          </p:blipFill>
          <p:spPr>
            <a:xfrm>
              <a:off x="0" y="1712357"/>
              <a:ext cx="9144000" cy="2724150"/>
            </a:xfrm>
            <a:prstGeom prst="rect">
              <a:avLst/>
            </a:prstGeom>
          </p:spPr>
        </p:pic>
        <p:sp>
          <p:nvSpPr>
            <p:cNvPr id="6" name="TextBox 5">
              <a:extLst>
                <a:ext uri="{FF2B5EF4-FFF2-40B4-BE49-F238E27FC236}">
                  <a16:creationId xmlns:a16="http://schemas.microsoft.com/office/drawing/2014/main" id="{96C3D336-07EF-4743-B6EC-A6A8F77B155C}"/>
                </a:ext>
              </a:extLst>
            </p:cNvPr>
            <p:cNvSpPr txBox="1"/>
            <p:nvPr/>
          </p:nvSpPr>
          <p:spPr>
            <a:xfrm>
              <a:off x="91550" y="3146363"/>
              <a:ext cx="837089" cy="400110"/>
            </a:xfrm>
            <a:prstGeom prst="rect">
              <a:avLst/>
            </a:prstGeom>
            <a:noFill/>
          </p:spPr>
          <p:txBody>
            <a:bodyPr wrap="none" rtlCol="0">
              <a:spAutoFit/>
            </a:bodyPr>
            <a:lstStyle/>
            <a:p>
              <a:r>
                <a:rPr lang="en-CA" sz="1000" dirty="0"/>
                <a:t>Hyper-</a:t>
              </a:r>
            </a:p>
            <a:p>
              <a:r>
                <a:rPr lang="en-CA" sz="1000" dirty="0"/>
                <a:t>proliferation</a:t>
              </a:r>
            </a:p>
          </p:txBody>
        </p:sp>
        <p:sp>
          <p:nvSpPr>
            <p:cNvPr id="7" name="TextBox 6">
              <a:extLst>
                <a:ext uri="{FF2B5EF4-FFF2-40B4-BE49-F238E27FC236}">
                  <a16:creationId xmlns:a16="http://schemas.microsoft.com/office/drawing/2014/main" id="{8C7F11EA-F610-477E-9E2A-6F2EA71544FA}"/>
                </a:ext>
              </a:extLst>
            </p:cNvPr>
            <p:cNvSpPr txBox="1"/>
            <p:nvPr/>
          </p:nvSpPr>
          <p:spPr>
            <a:xfrm>
              <a:off x="1372262" y="3031687"/>
              <a:ext cx="471604" cy="400110"/>
            </a:xfrm>
            <a:prstGeom prst="rect">
              <a:avLst/>
            </a:prstGeom>
            <a:noFill/>
          </p:spPr>
          <p:txBody>
            <a:bodyPr wrap="none" rtlCol="0">
              <a:spAutoFit/>
            </a:bodyPr>
            <a:lstStyle/>
            <a:p>
              <a:r>
                <a:rPr lang="en-CA" sz="1000" dirty="0"/>
                <a:t>Small</a:t>
              </a:r>
            </a:p>
            <a:p>
              <a:r>
                <a:rPr lang="en-CA" sz="1000" dirty="0"/>
                <a:t>Polyp</a:t>
              </a:r>
            </a:p>
          </p:txBody>
        </p:sp>
        <p:sp>
          <p:nvSpPr>
            <p:cNvPr id="8" name="TextBox 7">
              <a:extLst>
                <a:ext uri="{FF2B5EF4-FFF2-40B4-BE49-F238E27FC236}">
                  <a16:creationId xmlns:a16="http://schemas.microsoft.com/office/drawing/2014/main" id="{F2C1CAB4-34F6-49CC-8038-9177794E8F5E}"/>
                </a:ext>
              </a:extLst>
            </p:cNvPr>
            <p:cNvSpPr txBox="1"/>
            <p:nvPr/>
          </p:nvSpPr>
          <p:spPr>
            <a:xfrm>
              <a:off x="2343033" y="2698026"/>
              <a:ext cx="471604" cy="400110"/>
            </a:xfrm>
            <a:prstGeom prst="rect">
              <a:avLst/>
            </a:prstGeom>
            <a:noFill/>
          </p:spPr>
          <p:txBody>
            <a:bodyPr wrap="none" rtlCol="0">
              <a:spAutoFit/>
            </a:bodyPr>
            <a:lstStyle/>
            <a:p>
              <a:r>
                <a:rPr lang="en-CA" sz="1000" dirty="0"/>
                <a:t>Large</a:t>
              </a:r>
            </a:p>
            <a:p>
              <a:r>
                <a:rPr lang="en-CA" sz="1000" dirty="0"/>
                <a:t>Polyp</a:t>
              </a:r>
            </a:p>
          </p:txBody>
        </p:sp>
        <p:sp>
          <p:nvSpPr>
            <p:cNvPr id="9" name="TextBox 8">
              <a:extLst>
                <a:ext uri="{FF2B5EF4-FFF2-40B4-BE49-F238E27FC236}">
                  <a16:creationId xmlns:a16="http://schemas.microsoft.com/office/drawing/2014/main" id="{8C555C53-C796-4AF6-B27C-42A9B88CCF35}"/>
                </a:ext>
              </a:extLst>
            </p:cNvPr>
            <p:cNvSpPr txBox="1"/>
            <p:nvPr/>
          </p:nvSpPr>
          <p:spPr>
            <a:xfrm>
              <a:off x="3676256" y="2344083"/>
              <a:ext cx="1050288" cy="553998"/>
            </a:xfrm>
            <a:prstGeom prst="rect">
              <a:avLst/>
            </a:prstGeom>
            <a:noFill/>
          </p:spPr>
          <p:txBody>
            <a:bodyPr wrap="none" rtlCol="0">
              <a:spAutoFit/>
            </a:bodyPr>
            <a:lstStyle/>
            <a:p>
              <a:r>
                <a:rPr lang="en-CA" sz="1000" dirty="0"/>
                <a:t>Severe Dysplasia</a:t>
              </a:r>
            </a:p>
            <a:p>
              <a:r>
                <a:rPr lang="en-CA" sz="1000" dirty="0"/>
                <a:t>(Precancerous</a:t>
              </a:r>
            </a:p>
            <a:p>
              <a:r>
                <a:rPr lang="en-CA" sz="1000" dirty="0"/>
                <a:t>Polyp)</a:t>
              </a:r>
            </a:p>
          </p:txBody>
        </p:sp>
        <p:sp>
          <p:nvSpPr>
            <p:cNvPr id="10" name="TextBox 9">
              <a:extLst>
                <a:ext uri="{FF2B5EF4-FFF2-40B4-BE49-F238E27FC236}">
                  <a16:creationId xmlns:a16="http://schemas.microsoft.com/office/drawing/2014/main" id="{BF502E86-EFC1-4D1D-B73A-5EC3CEFCEC66}"/>
                </a:ext>
              </a:extLst>
            </p:cNvPr>
            <p:cNvSpPr txBox="1"/>
            <p:nvPr/>
          </p:nvSpPr>
          <p:spPr>
            <a:xfrm>
              <a:off x="5312223" y="1586623"/>
              <a:ext cx="1066318" cy="246221"/>
            </a:xfrm>
            <a:prstGeom prst="rect">
              <a:avLst/>
            </a:prstGeom>
            <a:noFill/>
          </p:spPr>
          <p:txBody>
            <a:bodyPr wrap="none" rtlCol="0">
              <a:spAutoFit/>
            </a:bodyPr>
            <a:lstStyle/>
            <a:p>
              <a:r>
                <a:rPr lang="en-CA" sz="1000" dirty="0"/>
                <a:t>Adenocarcinoma</a:t>
              </a:r>
            </a:p>
          </p:txBody>
        </p:sp>
        <p:sp>
          <p:nvSpPr>
            <p:cNvPr id="11" name="TextBox 10">
              <a:extLst>
                <a:ext uri="{FF2B5EF4-FFF2-40B4-BE49-F238E27FC236}">
                  <a16:creationId xmlns:a16="http://schemas.microsoft.com/office/drawing/2014/main" id="{CB8E3677-C6F0-4442-9968-889A2E06D278}"/>
                </a:ext>
              </a:extLst>
            </p:cNvPr>
            <p:cNvSpPr txBox="1"/>
            <p:nvPr/>
          </p:nvSpPr>
          <p:spPr>
            <a:xfrm>
              <a:off x="7519929" y="2593223"/>
              <a:ext cx="545342" cy="246221"/>
            </a:xfrm>
            <a:prstGeom prst="rect">
              <a:avLst/>
            </a:prstGeom>
            <a:noFill/>
          </p:spPr>
          <p:txBody>
            <a:bodyPr wrap="none" rtlCol="0">
              <a:spAutoFit/>
            </a:bodyPr>
            <a:lstStyle/>
            <a:p>
              <a:r>
                <a:rPr lang="en-CA" sz="1000" dirty="0"/>
                <a:t>Cancer</a:t>
              </a:r>
            </a:p>
          </p:txBody>
        </p:sp>
      </p:grpSp>
      <p:pic>
        <p:nvPicPr>
          <p:cNvPr id="12" name="Picture 11">
            <a:extLst>
              <a:ext uri="{FF2B5EF4-FFF2-40B4-BE49-F238E27FC236}">
                <a16:creationId xmlns:a16="http://schemas.microsoft.com/office/drawing/2014/main" id="{CC35389E-E2C0-4BC7-923F-A3F8F765EB0F}"/>
              </a:ext>
            </a:extLst>
          </p:cNvPr>
          <p:cNvPicPr>
            <a:picLocks noChangeAspect="1"/>
          </p:cNvPicPr>
          <p:nvPr/>
        </p:nvPicPr>
        <p:blipFill>
          <a:blip r:embed="rId3"/>
          <a:stretch>
            <a:fillRect/>
          </a:stretch>
        </p:blipFill>
        <p:spPr>
          <a:xfrm>
            <a:off x="4522368" y="5429275"/>
            <a:ext cx="710110" cy="752376"/>
          </a:xfrm>
          <a:prstGeom prst="rect">
            <a:avLst/>
          </a:prstGeom>
        </p:spPr>
      </p:pic>
      <p:grpSp>
        <p:nvGrpSpPr>
          <p:cNvPr id="13" name="Group 12">
            <a:extLst>
              <a:ext uri="{FF2B5EF4-FFF2-40B4-BE49-F238E27FC236}">
                <a16:creationId xmlns:a16="http://schemas.microsoft.com/office/drawing/2014/main" id="{64A8009B-CA09-4D60-A9BA-2F1764C3E679}"/>
              </a:ext>
            </a:extLst>
          </p:cNvPr>
          <p:cNvGrpSpPr/>
          <p:nvPr/>
        </p:nvGrpSpPr>
        <p:grpSpPr>
          <a:xfrm>
            <a:off x="1048939" y="1094997"/>
            <a:ext cx="707231" cy="721519"/>
            <a:chOff x="1960975" y="3761217"/>
            <a:chExt cx="707231" cy="721519"/>
          </a:xfrm>
        </p:grpSpPr>
        <p:pic>
          <p:nvPicPr>
            <p:cNvPr id="14" name="Picture 13">
              <a:extLst>
                <a:ext uri="{FF2B5EF4-FFF2-40B4-BE49-F238E27FC236}">
                  <a16:creationId xmlns:a16="http://schemas.microsoft.com/office/drawing/2014/main" id="{B2D4D258-00A4-4412-A20A-349BBD68F876}"/>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contrast="-40000"/>
                      </a14:imgEffect>
                    </a14:imgLayer>
                  </a14:imgProps>
                </a:ext>
              </a:extLst>
            </a:blip>
            <a:stretch>
              <a:fillRect/>
            </a:stretch>
          </p:blipFill>
          <p:spPr>
            <a:xfrm>
              <a:off x="2085959" y="3789745"/>
              <a:ext cx="228632" cy="207198"/>
            </a:xfrm>
            <a:prstGeom prst="rect">
              <a:avLst/>
            </a:prstGeom>
          </p:spPr>
        </p:pic>
        <p:pic>
          <p:nvPicPr>
            <p:cNvPr id="15" name="Picture 14">
              <a:extLst>
                <a:ext uri="{FF2B5EF4-FFF2-40B4-BE49-F238E27FC236}">
                  <a16:creationId xmlns:a16="http://schemas.microsoft.com/office/drawing/2014/main" id="{BAF9E8D0-F23C-4D4A-9602-B8C966C5C3B5}"/>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contrast="-40000"/>
                      </a14:imgEffect>
                    </a14:imgLayer>
                  </a14:imgProps>
                </a:ext>
              </a:extLst>
            </a:blip>
            <a:stretch>
              <a:fillRect/>
            </a:stretch>
          </p:blipFill>
          <p:spPr>
            <a:xfrm>
              <a:off x="2050249" y="4014780"/>
              <a:ext cx="214320" cy="244936"/>
            </a:xfrm>
            <a:prstGeom prst="rect">
              <a:avLst/>
            </a:prstGeom>
          </p:spPr>
        </p:pic>
        <p:pic>
          <p:nvPicPr>
            <p:cNvPr id="16" name="Picture 15">
              <a:extLst>
                <a:ext uri="{FF2B5EF4-FFF2-40B4-BE49-F238E27FC236}">
                  <a16:creationId xmlns:a16="http://schemas.microsoft.com/office/drawing/2014/main" id="{7DAEB0B6-C6FA-488E-BEEF-56F4FB3C361C}"/>
                </a:ext>
              </a:extLst>
            </p:cNvPr>
            <p:cNvPicPr>
              <a:picLocks noChangeAspect="1"/>
            </p:cNvPicPr>
            <p:nvPr/>
          </p:nvPicPr>
          <p:blipFill>
            <a:blip r:embed="rId8">
              <a:extLst>
                <a:ext uri="{BEBA8EAE-BF5A-486C-A8C5-ECC9F3942E4B}">
                  <a14:imgProps xmlns:a14="http://schemas.microsoft.com/office/drawing/2010/main">
                    <a14:imgLayer r:embed="rId9">
                      <a14:imgEffect>
                        <a14:brightnessContrast contrast="-40000"/>
                      </a14:imgEffect>
                    </a14:imgLayer>
                  </a14:imgProps>
                </a:ext>
              </a:extLst>
            </a:blip>
            <a:stretch>
              <a:fillRect/>
            </a:stretch>
          </p:blipFill>
          <p:spPr>
            <a:xfrm>
              <a:off x="2300271" y="3882610"/>
              <a:ext cx="242921" cy="250067"/>
            </a:xfrm>
            <a:prstGeom prst="rect">
              <a:avLst/>
            </a:prstGeom>
          </p:spPr>
        </p:pic>
        <p:pic>
          <p:nvPicPr>
            <p:cNvPr id="17" name="Picture 16">
              <a:extLst>
                <a:ext uri="{FF2B5EF4-FFF2-40B4-BE49-F238E27FC236}">
                  <a16:creationId xmlns:a16="http://schemas.microsoft.com/office/drawing/2014/main" id="{303C26FD-44B0-4739-B77E-18F713BBCD2E}"/>
                </a:ext>
              </a:extLst>
            </p:cNvPr>
            <p:cNvPicPr>
              <a:picLocks noChangeAspect="1"/>
            </p:cNvPicPr>
            <p:nvPr/>
          </p:nvPicPr>
          <p:blipFill>
            <a:blip r:embed="rId10">
              <a:extLst>
                <a:ext uri="{BEBA8EAE-BF5A-486C-A8C5-ECC9F3942E4B}">
                  <a14:imgProps xmlns:a14="http://schemas.microsoft.com/office/drawing/2010/main">
                    <a14:imgLayer r:embed="rId11">
                      <a14:imgEffect>
                        <a14:brightnessContrast contrast="-40000"/>
                      </a14:imgEffect>
                    </a14:imgLayer>
                  </a14:imgProps>
                </a:ext>
              </a:extLst>
            </a:blip>
            <a:stretch>
              <a:fillRect/>
            </a:stretch>
          </p:blipFill>
          <p:spPr>
            <a:xfrm>
              <a:off x="2203835" y="4182655"/>
              <a:ext cx="254296" cy="232183"/>
            </a:xfrm>
            <a:prstGeom prst="rect">
              <a:avLst/>
            </a:prstGeom>
          </p:spPr>
        </p:pic>
        <p:sp>
          <p:nvSpPr>
            <p:cNvPr id="18" name="Oval 17">
              <a:extLst>
                <a:ext uri="{FF2B5EF4-FFF2-40B4-BE49-F238E27FC236}">
                  <a16:creationId xmlns:a16="http://schemas.microsoft.com/office/drawing/2014/main" id="{491CD9DC-CEF3-4B09-BBC6-5447DAC5644D}"/>
                </a:ext>
              </a:extLst>
            </p:cNvPr>
            <p:cNvSpPr/>
            <p:nvPr/>
          </p:nvSpPr>
          <p:spPr>
            <a:xfrm>
              <a:off x="1960975" y="376121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19" name="Arrow: Right 18">
            <a:extLst>
              <a:ext uri="{FF2B5EF4-FFF2-40B4-BE49-F238E27FC236}">
                <a16:creationId xmlns:a16="http://schemas.microsoft.com/office/drawing/2014/main" id="{BD104E6A-29D2-47B5-97B8-8ECF072B9890}"/>
              </a:ext>
            </a:extLst>
          </p:cNvPr>
          <p:cNvSpPr/>
          <p:nvPr/>
        </p:nvSpPr>
        <p:spPr>
          <a:xfrm>
            <a:off x="1606760" y="2124107"/>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nvGrpSpPr>
          <p:cNvPr id="20" name="Group 19">
            <a:extLst>
              <a:ext uri="{FF2B5EF4-FFF2-40B4-BE49-F238E27FC236}">
                <a16:creationId xmlns:a16="http://schemas.microsoft.com/office/drawing/2014/main" id="{806EE43A-44CD-4818-B94A-0A3CDDE10F16}"/>
              </a:ext>
            </a:extLst>
          </p:cNvPr>
          <p:cNvGrpSpPr/>
          <p:nvPr/>
        </p:nvGrpSpPr>
        <p:grpSpPr>
          <a:xfrm>
            <a:off x="680607" y="1907369"/>
            <a:ext cx="707231" cy="721519"/>
            <a:chOff x="4342194" y="4297707"/>
            <a:chExt cx="707231" cy="721519"/>
          </a:xfrm>
        </p:grpSpPr>
        <p:pic>
          <p:nvPicPr>
            <p:cNvPr id="21" name="Picture 20">
              <a:extLst>
                <a:ext uri="{FF2B5EF4-FFF2-40B4-BE49-F238E27FC236}">
                  <a16:creationId xmlns:a16="http://schemas.microsoft.com/office/drawing/2014/main" id="{E0F9EB56-AC2B-4B4C-897E-2D6048AEB868}"/>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contrast="-40000"/>
                      </a14:imgEffect>
                    </a14:imgLayer>
                  </a14:imgProps>
                </a:ext>
              </a:extLst>
            </a:blip>
            <a:stretch>
              <a:fillRect/>
            </a:stretch>
          </p:blipFill>
          <p:spPr>
            <a:xfrm>
              <a:off x="4722520" y="4351557"/>
              <a:ext cx="121461" cy="114316"/>
            </a:xfrm>
            <a:prstGeom prst="rect">
              <a:avLst/>
            </a:prstGeom>
          </p:spPr>
        </p:pic>
        <p:pic>
          <p:nvPicPr>
            <p:cNvPr id="22" name="Picture 21">
              <a:extLst>
                <a:ext uri="{FF2B5EF4-FFF2-40B4-BE49-F238E27FC236}">
                  <a16:creationId xmlns:a16="http://schemas.microsoft.com/office/drawing/2014/main" id="{D0486871-4213-4FC8-996C-722750C98A83}"/>
                </a:ext>
              </a:extLst>
            </p:cNvPr>
            <p:cNvPicPr>
              <a:picLocks noChangeAspect="1"/>
            </p:cNvPicPr>
            <p:nvPr/>
          </p:nvPicPr>
          <p:blipFill>
            <a:blip r:embed="rId14">
              <a:extLst>
                <a:ext uri="{BEBA8EAE-BF5A-486C-A8C5-ECC9F3942E4B}">
                  <a14:imgProps xmlns:a14="http://schemas.microsoft.com/office/drawing/2010/main">
                    <a14:imgLayer r:embed="rId15">
                      <a14:imgEffect>
                        <a14:brightnessContrast contrast="-40000"/>
                      </a14:imgEffect>
                    </a14:imgLayer>
                  </a14:imgProps>
                </a:ext>
              </a:extLst>
            </a:blip>
            <a:stretch>
              <a:fillRect/>
            </a:stretch>
          </p:blipFill>
          <p:spPr>
            <a:xfrm>
              <a:off x="4695810" y="4508890"/>
              <a:ext cx="214343" cy="107171"/>
            </a:xfrm>
            <a:prstGeom prst="rect">
              <a:avLst/>
            </a:prstGeom>
          </p:spPr>
        </p:pic>
        <p:pic>
          <p:nvPicPr>
            <p:cNvPr id="23" name="Picture 22">
              <a:extLst>
                <a:ext uri="{FF2B5EF4-FFF2-40B4-BE49-F238E27FC236}">
                  <a16:creationId xmlns:a16="http://schemas.microsoft.com/office/drawing/2014/main" id="{7685B6F0-F16B-4789-A051-ADDE601A204A}"/>
                </a:ext>
              </a:extLst>
            </p:cNvPr>
            <p:cNvPicPr>
              <a:picLocks noChangeAspect="1"/>
            </p:cNvPicPr>
            <p:nvPr/>
          </p:nvPicPr>
          <p:blipFill>
            <a:blip r:embed="rId16">
              <a:extLst>
                <a:ext uri="{BEBA8EAE-BF5A-486C-A8C5-ECC9F3942E4B}">
                  <a14:imgProps xmlns:a14="http://schemas.microsoft.com/office/drawing/2010/main">
                    <a14:imgLayer r:embed="rId17">
                      <a14:imgEffect>
                        <a14:brightnessContrast contrast="-40000"/>
                      </a14:imgEffect>
                    </a14:imgLayer>
                  </a14:imgProps>
                </a:ext>
              </a:extLst>
            </a:blip>
            <a:stretch>
              <a:fillRect/>
            </a:stretch>
          </p:blipFill>
          <p:spPr>
            <a:xfrm>
              <a:off x="4512457" y="4389827"/>
              <a:ext cx="171474" cy="107171"/>
            </a:xfrm>
            <a:prstGeom prst="rect">
              <a:avLst/>
            </a:prstGeom>
          </p:spPr>
        </p:pic>
        <p:pic>
          <p:nvPicPr>
            <p:cNvPr id="24" name="Picture 23">
              <a:extLst>
                <a:ext uri="{FF2B5EF4-FFF2-40B4-BE49-F238E27FC236}">
                  <a16:creationId xmlns:a16="http://schemas.microsoft.com/office/drawing/2014/main" id="{5746A2A1-0D79-4F55-9D79-C409E33263BD}"/>
                </a:ext>
              </a:extLst>
            </p:cNvPr>
            <p:cNvPicPr>
              <a:picLocks noChangeAspect="1"/>
            </p:cNvPicPr>
            <p:nvPr/>
          </p:nvPicPr>
          <p:blipFill>
            <a:blip r:embed="rId18">
              <a:extLst>
                <a:ext uri="{BEBA8EAE-BF5A-486C-A8C5-ECC9F3942E4B}">
                  <a14:imgProps xmlns:a14="http://schemas.microsoft.com/office/drawing/2010/main">
                    <a14:imgLayer r:embed="rId19">
                      <a14:imgEffect>
                        <a14:brightnessContrast contrast="-40000"/>
                      </a14:imgEffect>
                    </a14:imgLayer>
                  </a14:imgProps>
                </a:ext>
              </a:extLst>
            </a:blip>
            <a:stretch>
              <a:fillRect/>
            </a:stretch>
          </p:blipFill>
          <p:spPr>
            <a:xfrm>
              <a:off x="4502938" y="4500557"/>
              <a:ext cx="133356" cy="133356"/>
            </a:xfrm>
            <a:prstGeom prst="rect">
              <a:avLst/>
            </a:prstGeom>
          </p:spPr>
        </p:pic>
        <p:pic>
          <p:nvPicPr>
            <p:cNvPr id="25" name="Picture 24">
              <a:extLst>
                <a:ext uri="{FF2B5EF4-FFF2-40B4-BE49-F238E27FC236}">
                  <a16:creationId xmlns:a16="http://schemas.microsoft.com/office/drawing/2014/main" id="{6367BF4F-6B82-4986-8F7D-C9CD83871CDC}"/>
                </a:ext>
              </a:extLst>
            </p:cNvPr>
            <p:cNvPicPr>
              <a:picLocks noChangeAspect="1"/>
            </p:cNvPicPr>
            <p:nvPr/>
          </p:nvPicPr>
          <p:blipFill>
            <a:blip r:embed="rId20">
              <a:extLst>
                <a:ext uri="{BEBA8EAE-BF5A-486C-A8C5-ECC9F3942E4B}">
                  <a14:imgProps xmlns:a14="http://schemas.microsoft.com/office/drawing/2010/main">
                    <a14:imgLayer r:embed="rId21">
                      <a14:imgEffect>
                        <a14:brightnessContrast contrast="-40000"/>
                      </a14:imgEffect>
                    </a14:imgLayer>
                  </a14:imgProps>
                </a:ext>
              </a:extLst>
            </a:blip>
            <a:stretch>
              <a:fillRect/>
            </a:stretch>
          </p:blipFill>
          <p:spPr>
            <a:xfrm>
              <a:off x="4592229" y="4614853"/>
              <a:ext cx="164330" cy="142895"/>
            </a:xfrm>
            <a:prstGeom prst="rect">
              <a:avLst/>
            </a:prstGeom>
          </p:spPr>
        </p:pic>
        <p:pic>
          <p:nvPicPr>
            <p:cNvPr id="26" name="Picture 25">
              <a:extLst>
                <a:ext uri="{FF2B5EF4-FFF2-40B4-BE49-F238E27FC236}">
                  <a16:creationId xmlns:a16="http://schemas.microsoft.com/office/drawing/2014/main" id="{62E39999-A5B4-4929-A63B-95BC2DB66DE9}"/>
                </a:ext>
              </a:extLst>
            </p:cNvPr>
            <p:cNvPicPr>
              <a:picLocks noChangeAspect="1"/>
            </p:cNvPicPr>
            <p:nvPr/>
          </p:nvPicPr>
          <p:blipFill>
            <a:blip r:embed="rId22">
              <a:extLst>
                <a:ext uri="{BEBA8EAE-BF5A-486C-A8C5-ECC9F3942E4B}">
                  <a14:imgProps xmlns:a14="http://schemas.microsoft.com/office/drawing/2010/main">
                    <a14:imgLayer r:embed="rId23">
                      <a14:imgEffect>
                        <a14:brightnessContrast contrast="-40000"/>
                      </a14:imgEffect>
                    </a14:imgLayer>
                  </a14:imgProps>
                </a:ext>
              </a:extLst>
            </a:blip>
            <a:stretch>
              <a:fillRect/>
            </a:stretch>
          </p:blipFill>
          <p:spPr>
            <a:xfrm>
              <a:off x="4801783" y="4625569"/>
              <a:ext cx="191699" cy="217259"/>
            </a:xfrm>
            <a:prstGeom prst="rect">
              <a:avLst/>
            </a:prstGeom>
          </p:spPr>
        </p:pic>
        <p:pic>
          <p:nvPicPr>
            <p:cNvPr id="27" name="Picture 26">
              <a:extLst>
                <a:ext uri="{FF2B5EF4-FFF2-40B4-BE49-F238E27FC236}">
                  <a16:creationId xmlns:a16="http://schemas.microsoft.com/office/drawing/2014/main" id="{8D9C972D-F85D-4C97-9AF7-D4DA9981EB09}"/>
                </a:ext>
              </a:extLst>
            </p:cNvPr>
            <p:cNvPicPr>
              <a:picLocks noChangeAspect="1"/>
            </p:cNvPicPr>
            <p:nvPr/>
          </p:nvPicPr>
          <p:blipFill>
            <a:blip r:embed="rId24">
              <a:extLst>
                <a:ext uri="{BEBA8EAE-BF5A-486C-A8C5-ECC9F3942E4B}">
                  <a14:imgProps xmlns:a14="http://schemas.microsoft.com/office/drawing/2010/main">
                    <a14:imgLayer r:embed="rId25">
                      <a14:imgEffect>
                        <a14:brightnessContrast contrast="-40000"/>
                      </a14:imgEffect>
                    </a14:imgLayer>
                  </a14:imgProps>
                </a:ext>
              </a:extLst>
            </a:blip>
            <a:stretch>
              <a:fillRect/>
            </a:stretch>
          </p:blipFill>
          <p:spPr>
            <a:xfrm>
              <a:off x="4361252" y="4686292"/>
              <a:ext cx="227715" cy="242896"/>
            </a:xfrm>
            <a:prstGeom prst="rect">
              <a:avLst/>
            </a:prstGeom>
          </p:spPr>
        </p:pic>
        <p:pic>
          <p:nvPicPr>
            <p:cNvPr id="28" name="Picture 27">
              <a:extLst>
                <a:ext uri="{FF2B5EF4-FFF2-40B4-BE49-F238E27FC236}">
                  <a16:creationId xmlns:a16="http://schemas.microsoft.com/office/drawing/2014/main" id="{0D94E7AE-6306-477C-BBA7-41081B20AD15}"/>
                </a:ext>
              </a:extLst>
            </p:cNvPr>
            <p:cNvPicPr>
              <a:picLocks noChangeAspect="1"/>
            </p:cNvPicPr>
            <p:nvPr/>
          </p:nvPicPr>
          <p:blipFill>
            <a:blip r:embed="rId26">
              <a:extLst>
                <a:ext uri="{BEBA8EAE-BF5A-486C-A8C5-ECC9F3942E4B}">
                  <a14:imgProps xmlns:a14="http://schemas.microsoft.com/office/drawing/2010/main">
                    <a14:imgLayer r:embed="rId27">
                      <a14:imgEffect>
                        <a14:brightnessContrast contrast="-40000"/>
                      </a14:imgEffect>
                    </a14:imgLayer>
                  </a14:imgProps>
                </a:ext>
              </a:extLst>
            </a:blip>
            <a:stretch>
              <a:fillRect/>
            </a:stretch>
          </p:blipFill>
          <p:spPr>
            <a:xfrm>
              <a:off x="4646997" y="4807734"/>
              <a:ext cx="178619" cy="142895"/>
            </a:xfrm>
            <a:prstGeom prst="rect">
              <a:avLst/>
            </a:prstGeom>
          </p:spPr>
        </p:pic>
        <p:sp>
          <p:nvSpPr>
            <p:cNvPr id="29" name="Oval 28">
              <a:extLst>
                <a:ext uri="{FF2B5EF4-FFF2-40B4-BE49-F238E27FC236}">
                  <a16:creationId xmlns:a16="http://schemas.microsoft.com/office/drawing/2014/main" id="{E742B405-5ED0-4840-97F8-EBE6D5FF0FD2}"/>
                </a:ext>
              </a:extLst>
            </p:cNvPr>
            <p:cNvSpPr/>
            <p:nvPr/>
          </p:nvSpPr>
          <p:spPr>
            <a:xfrm>
              <a:off x="4342194" y="429770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30" name="Arrow: Bent 29">
            <a:extLst>
              <a:ext uri="{FF2B5EF4-FFF2-40B4-BE49-F238E27FC236}">
                <a16:creationId xmlns:a16="http://schemas.microsoft.com/office/drawing/2014/main" id="{DD3CAC0D-65DE-48F2-B607-53D2DDA2C4EF}"/>
              </a:ext>
            </a:extLst>
          </p:cNvPr>
          <p:cNvSpPr/>
          <p:nvPr/>
        </p:nvSpPr>
        <p:spPr>
          <a:xfrm rot="5400000">
            <a:off x="1652284" y="1563625"/>
            <a:ext cx="966963" cy="640609"/>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grpSp>
        <p:nvGrpSpPr>
          <p:cNvPr id="31" name="Group 30">
            <a:extLst>
              <a:ext uri="{FF2B5EF4-FFF2-40B4-BE49-F238E27FC236}">
                <a16:creationId xmlns:a16="http://schemas.microsoft.com/office/drawing/2014/main" id="{C40C34F5-0D6D-485E-993B-5F121FA927BE}"/>
              </a:ext>
            </a:extLst>
          </p:cNvPr>
          <p:cNvGrpSpPr/>
          <p:nvPr/>
        </p:nvGrpSpPr>
        <p:grpSpPr>
          <a:xfrm>
            <a:off x="3050027" y="1958239"/>
            <a:ext cx="707231" cy="721519"/>
            <a:chOff x="3281767" y="4801054"/>
            <a:chExt cx="707231" cy="721519"/>
          </a:xfrm>
        </p:grpSpPr>
        <p:pic>
          <p:nvPicPr>
            <p:cNvPr id="32" name="Picture 31">
              <a:extLst>
                <a:ext uri="{FF2B5EF4-FFF2-40B4-BE49-F238E27FC236}">
                  <a16:creationId xmlns:a16="http://schemas.microsoft.com/office/drawing/2014/main" id="{7D440D4A-EAEB-47F6-9620-00A1B3E49508}"/>
                </a:ext>
              </a:extLst>
            </p:cNvPr>
            <p:cNvPicPr>
              <a:picLocks noChangeAspect="1"/>
            </p:cNvPicPr>
            <p:nvPr/>
          </p:nvPicPr>
          <p:blipFill>
            <a:blip r:embed="rId18">
              <a:extLst>
                <a:ext uri="{BEBA8EAE-BF5A-486C-A8C5-ECC9F3942E4B}">
                  <a14:imgProps xmlns:a14="http://schemas.microsoft.com/office/drawing/2010/main">
                    <a14:imgLayer r:embed="rId19">
                      <a14:imgEffect>
                        <a14:brightnessContrast contrast="-40000"/>
                      </a14:imgEffect>
                    </a14:imgLayer>
                  </a14:imgProps>
                </a:ext>
              </a:extLst>
            </a:blip>
            <a:stretch>
              <a:fillRect/>
            </a:stretch>
          </p:blipFill>
          <p:spPr>
            <a:xfrm>
              <a:off x="3426959" y="4876384"/>
              <a:ext cx="133356" cy="133356"/>
            </a:xfrm>
            <a:prstGeom prst="rect">
              <a:avLst/>
            </a:prstGeom>
          </p:spPr>
        </p:pic>
        <p:pic>
          <p:nvPicPr>
            <p:cNvPr id="33" name="Picture 32">
              <a:extLst>
                <a:ext uri="{FF2B5EF4-FFF2-40B4-BE49-F238E27FC236}">
                  <a16:creationId xmlns:a16="http://schemas.microsoft.com/office/drawing/2014/main" id="{A970F73A-615C-40C9-BEEA-DC5695990A10}"/>
                </a:ext>
              </a:extLst>
            </p:cNvPr>
            <p:cNvPicPr>
              <a:picLocks noChangeAspect="1"/>
            </p:cNvPicPr>
            <p:nvPr/>
          </p:nvPicPr>
          <p:blipFill>
            <a:blip r:embed="rId22">
              <a:extLst>
                <a:ext uri="{BEBA8EAE-BF5A-486C-A8C5-ECC9F3942E4B}">
                  <a14:imgProps xmlns:a14="http://schemas.microsoft.com/office/drawing/2010/main">
                    <a14:imgLayer r:embed="rId23">
                      <a14:imgEffect>
                        <a14:brightnessContrast contrast="-40000"/>
                      </a14:imgEffect>
                    </a14:imgLayer>
                  </a14:imgProps>
                </a:ext>
              </a:extLst>
            </a:blip>
            <a:stretch>
              <a:fillRect/>
            </a:stretch>
          </p:blipFill>
          <p:spPr>
            <a:xfrm>
              <a:off x="3591855" y="5261095"/>
              <a:ext cx="191699" cy="217259"/>
            </a:xfrm>
            <a:prstGeom prst="rect">
              <a:avLst/>
            </a:prstGeom>
          </p:spPr>
        </p:pic>
        <p:pic>
          <p:nvPicPr>
            <p:cNvPr id="34" name="Picture 33">
              <a:extLst>
                <a:ext uri="{FF2B5EF4-FFF2-40B4-BE49-F238E27FC236}">
                  <a16:creationId xmlns:a16="http://schemas.microsoft.com/office/drawing/2014/main" id="{49B6DBC6-C33A-4BA9-86B2-C7E52FEFF67D}"/>
                </a:ext>
              </a:extLst>
            </p:cNvPr>
            <p:cNvPicPr>
              <a:picLocks noChangeAspect="1"/>
            </p:cNvPicPr>
            <p:nvPr/>
          </p:nvPicPr>
          <p:blipFill>
            <a:blip r:embed="rId22">
              <a:extLst>
                <a:ext uri="{BEBA8EAE-BF5A-486C-A8C5-ECC9F3942E4B}">
                  <a14:imgProps xmlns:a14="http://schemas.microsoft.com/office/drawing/2010/main">
                    <a14:imgLayer r:embed="rId23">
                      <a14:imgEffect>
                        <a14:brightnessContrast contrast="-40000"/>
                      </a14:imgEffect>
                    </a14:imgLayer>
                  </a14:imgProps>
                </a:ext>
              </a:extLst>
            </a:blip>
            <a:stretch>
              <a:fillRect/>
            </a:stretch>
          </p:blipFill>
          <p:spPr>
            <a:xfrm>
              <a:off x="3371746" y="5202451"/>
              <a:ext cx="191699" cy="217259"/>
            </a:xfrm>
            <a:prstGeom prst="rect">
              <a:avLst/>
            </a:prstGeom>
          </p:spPr>
        </p:pic>
        <p:pic>
          <p:nvPicPr>
            <p:cNvPr id="35" name="Picture 34">
              <a:extLst>
                <a:ext uri="{FF2B5EF4-FFF2-40B4-BE49-F238E27FC236}">
                  <a16:creationId xmlns:a16="http://schemas.microsoft.com/office/drawing/2014/main" id="{0A69C3F2-E3A2-4AA5-9923-E5AC870C2199}"/>
                </a:ext>
              </a:extLst>
            </p:cNvPr>
            <p:cNvPicPr>
              <a:picLocks noChangeAspect="1"/>
            </p:cNvPicPr>
            <p:nvPr/>
          </p:nvPicPr>
          <p:blipFill>
            <a:blip r:embed="rId12">
              <a:extLst>
                <a:ext uri="{BEBA8EAE-BF5A-486C-A8C5-ECC9F3942E4B}">
                  <a14:imgProps xmlns:a14="http://schemas.microsoft.com/office/drawing/2010/main">
                    <a14:imgLayer r:embed="rId13">
                      <a14:imgEffect>
                        <a14:brightnessContrast contrast="-40000"/>
                      </a14:imgEffect>
                    </a14:imgLayer>
                  </a14:imgProps>
                </a:ext>
              </a:extLst>
            </a:blip>
            <a:stretch>
              <a:fillRect/>
            </a:stretch>
          </p:blipFill>
          <p:spPr>
            <a:xfrm>
              <a:off x="3662093" y="4854904"/>
              <a:ext cx="121461" cy="114316"/>
            </a:xfrm>
            <a:prstGeom prst="rect">
              <a:avLst/>
            </a:prstGeom>
          </p:spPr>
        </p:pic>
        <p:pic>
          <p:nvPicPr>
            <p:cNvPr id="36" name="Picture 35">
              <a:extLst>
                <a:ext uri="{FF2B5EF4-FFF2-40B4-BE49-F238E27FC236}">
                  <a16:creationId xmlns:a16="http://schemas.microsoft.com/office/drawing/2014/main" id="{8F9A5413-E1FC-4CC0-A113-87790F4AFF64}"/>
                </a:ext>
              </a:extLst>
            </p:cNvPr>
            <p:cNvPicPr>
              <a:picLocks noChangeAspect="1"/>
            </p:cNvPicPr>
            <p:nvPr/>
          </p:nvPicPr>
          <p:blipFill>
            <a:blip r:embed="rId14">
              <a:extLst>
                <a:ext uri="{BEBA8EAE-BF5A-486C-A8C5-ECC9F3942E4B}">
                  <a14:imgProps xmlns:a14="http://schemas.microsoft.com/office/drawing/2010/main">
                    <a14:imgLayer r:embed="rId15">
                      <a14:imgEffect>
                        <a14:brightnessContrast contrast="-40000"/>
                      </a14:imgEffect>
                    </a14:imgLayer>
                  </a14:imgProps>
                </a:ext>
              </a:extLst>
            </a:blip>
            <a:stretch>
              <a:fillRect/>
            </a:stretch>
          </p:blipFill>
          <p:spPr>
            <a:xfrm>
              <a:off x="3635383" y="5012237"/>
              <a:ext cx="214343" cy="107171"/>
            </a:xfrm>
            <a:prstGeom prst="rect">
              <a:avLst/>
            </a:prstGeom>
          </p:spPr>
        </p:pic>
        <p:pic>
          <p:nvPicPr>
            <p:cNvPr id="37" name="Picture 36">
              <a:extLst>
                <a:ext uri="{FF2B5EF4-FFF2-40B4-BE49-F238E27FC236}">
                  <a16:creationId xmlns:a16="http://schemas.microsoft.com/office/drawing/2014/main" id="{06095388-5B8F-422A-9230-4D78E8448899}"/>
                </a:ext>
              </a:extLst>
            </p:cNvPr>
            <p:cNvPicPr>
              <a:picLocks noChangeAspect="1"/>
            </p:cNvPicPr>
            <p:nvPr/>
          </p:nvPicPr>
          <p:blipFill>
            <a:blip r:embed="rId18">
              <a:extLst>
                <a:ext uri="{BEBA8EAE-BF5A-486C-A8C5-ECC9F3942E4B}">
                  <a14:imgProps xmlns:a14="http://schemas.microsoft.com/office/drawing/2010/main">
                    <a14:imgLayer r:embed="rId19">
                      <a14:imgEffect>
                        <a14:brightnessContrast contrast="-40000"/>
                      </a14:imgEffect>
                    </a14:imgLayer>
                  </a14:imgProps>
                </a:ext>
              </a:extLst>
            </a:blip>
            <a:stretch>
              <a:fillRect/>
            </a:stretch>
          </p:blipFill>
          <p:spPr>
            <a:xfrm>
              <a:off x="3442511" y="5003904"/>
              <a:ext cx="133356" cy="133356"/>
            </a:xfrm>
            <a:prstGeom prst="rect">
              <a:avLst/>
            </a:prstGeom>
          </p:spPr>
        </p:pic>
        <p:pic>
          <p:nvPicPr>
            <p:cNvPr id="38" name="Picture 37">
              <a:extLst>
                <a:ext uri="{FF2B5EF4-FFF2-40B4-BE49-F238E27FC236}">
                  <a16:creationId xmlns:a16="http://schemas.microsoft.com/office/drawing/2014/main" id="{A614F3F8-9391-4D30-8EE3-CDDF937EDD19}"/>
                </a:ext>
              </a:extLst>
            </p:cNvPr>
            <p:cNvPicPr>
              <a:picLocks noChangeAspect="1"/>
            </p:cNvPicPr>
            <p:nvPr/>
          </p:nvPicPr>
          <p:blipFill>
            <a:blip r:embed="rId20">
              <a:extLst>
                <a:ext uri="{BEBA8EAE-BF5A-486C-A8C5-ECC9F3942E4B}">
                  <a14:imgProps xmlns:a14="http://schemas.microsoft.com/office/drawing/2010/main">
                    <a14:imgLayer r:embed="rId21">
                      <a14:imgEffect>
                        <a14:brightnessContrast contrast="-40000"/>
                      </a14:imgEffect>
                    </a14:imgLayer>
                  </a14:imgProps>
                </a:ext>
              </a:extLst>
            </a:blip>
            <a:stretch>
              <a:fillRect/>
            </a:stretch>
          </p:blipFill>
          <p:spPr>
            <a:xfrm>
              <a:off x="3531802" y="5118200"/>
              <a:ext cx="164330" cy="142895"/>
            </a:xfrm>
            <a:prstGeom prst="rect">
              <a:avLst/>
            </a:prstGeom>
          </p:spPr>
        </p:pic>
        <p:pic>
          <p:nvPicPr>
            <p:cNvPr id="39" name="Picture 38">
              <a:extLst>
                <a:ext uri="{FF2B5EF4-FFF2-40B4-BE49-F238E27FC236}">
                  <a16:creationId xmlns:a16="http://schemas.microsoft.com/office/drawing/2014/main" id="{4393F5A3-AC8A-431D-8977-4A719C0E1F3A}"/>
                </a:ext>
              </a:extLst>
            </p:cNvPr>
            <p:cNvPicPr>
              <a:picLocks noChangeAspect="1"/>
            </p:cNvPicPr>
            <p:nvPr/>
          </p:nvPicPr>
          <p:blipFill>
            <a:blip r:embed="rId22">
              <a:extLst>
                <a:ext uri="{BEBA8EAE-BF5A-486C-A8C5-ECC9F3942E4B}">
                  <a14:imgProps xmlns:a14="http://schemas.microsoft.com/office/drawing/2010/main">
                    <a14:imgLayer r:embed="rId23">
                      <a14:imgEffect>
                        <a14:brightnessContrast contrast="-40000"/>
                      </a14:imgEffect>
                    </a14:imgLayer>
                  </a14:imgProps>
                </a:ext>
              </a:extLst>
            </a:blip>
            <a:stretch>
              <a:fillRect/>
            </a:stretch>
          </p:blipFill>
          <p:spPr>
            <a:xfrm>
              <a:off x="3741356" y="5128916"/>
              <a:ext cx="191699" cy="217259"/>
            </a:xfrm>
            <a:prstGeom prst="rect">
              <a:avLst/>
            </a:prstGeom>
          </p:spPr>
        </p:pic>
        <p:sp>
          <p:nvSpPr>
            <p:cNvPr id="40" name="Oval 39">
              <a:extLst>
                <a:ext uri="{FF2B5EF4-FFF2-40B4-BE49-F238E27FC236}">
                  <a16:creationId xmlns:a16="http://schemas.microsoft.com/office/drawing/2014/main" id="{7D0A614B-D654-45E0-8AD2-8A14EF640082}"/>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41" name="Rectangle: Rounded Corners 40">
            <a:extLst>
              <a:ext uri="{FF2B5EF4-FFF2-40B4-BE49-F238E27FC236}">
                <a16:creationId xmlns:a16="http://schemas.microsoft.com/office/drawing/2014/main" id="{D426937C-AD93-4813-B8B7-F3482F7413DD}"/>
              </a:ext>
            </a:extLst>
          </p:cNvPr>
          <p:cNvSpPr/>
          <p:nvPr/>
        </p:nvSpPr>
        <p:spPr>
          <a:xfrm>
            <a:off x="599279" y="962375"/>
            <a:ext cx="3312367" cy="1820480"/>
          </a:xfrm>
          <a:prstGeom prst="roundRect">
            <a:avLst/>
          </a:prstGeom>
          <a:noFill/>
          <a:ln w="34925"/>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pic>
        <p:nvPicPr>
          <p:cNvPr id="42" name="Picture 41">
            <a:extLst>
              <a:ext uri="{FF2B5EF4-FFF2-40B4-BE49-F238E27FC236}">
                <a16:creationId xmlns:a16="http://schemas.microsoft.com/office/drawing/2014/main" id="{DC7F2B5B-4A00-4F7E-A414-B9770434E8E2}"/>
              </a:ext>
            </a:extLst>
          </p:cNvPr>
          <p:cNvPicPr>
            <a:picLocks noChangeAspect="1"/>
          </p:cNvPicPr>
          <p:nvPr/>
        </p:nvPicPr>
        <p:blipFill>
          <a:blip r:embed="rId28"/>
          <a:stretch>
            <a:fillRect/>
          </a:stretch>
        </p:blipFill>
        <p:spPr>
          <a:xfrm>
            <a:off x="1901487" y="5123149"/>
            <a:ext cx="581106" cy="390580"/>
          </a:xfrm>
          <a:prstGeom prst="rect">
            <a:avLst/>
          </a:prstGeom>
        </p:spPr>
      </p:pic>
      <p:sp>
        <p:nvSpPr>
          <p:cNvPr id="43" name="TextBox 42">
            <a:extLst>
              <a:ext uri="{FF2B5EF4-FFF2-40B4-BE49-F238E27FC236}">
                <a16:creationId xmlns:a16="http://schemas.microsoft.com/office/drawing/2014/main" id="{B8EF1785-E6A1-426C-9817-ABC023BAE753}"/>
              </a:ext>
            </a:extLst>
          </p:cNvPr>
          <p:cNvSpPr txBox="1"/>
          <p:nvPr/>
        </p:nvSpPr>
        <p:spPr>
          <a:xfrm>
            <a:off x="1878496" y="5513729"/>
            <a:ext cx="542136" cy="246221"/>
          </a:xfrm>
          <a:prstGeom prst="rect">
            <a:avLst/>
          </a:prstGeom>
          <a:noFill/>
        </p:spPr>
        <p:txBody>
          <a:bodyPr wrap="none" rtlCol="0">
            <a:spAutoFit/>
          </a:bodyPr>
          <a:lstStyle/>
          <a:p>
            <a:r>
              <a:rPr lang="en-CA" sz="1000" dirty="0"/>
              <a:t>MAMP</a:t>
            </a:r>
          </a:p>
        </p:txBody>
      </p:sp>
      <p:pic>
        <p:nvPicPr>
          <p:cNvPr id="44" name="Picture 43">
            <a:extLst>
              <a:ext uri="{FF2B5EF4-FFF2-40B4-BE49-F238E27FC236}">
                <a16:creationId xmlns:a16="http://schemas.microsoft.com/office/drawing/2014/main" id="{E9A7B8B3-9BBC-4DD5-BB5D-D0D2B48F26A2}"/>
              </a:ext>
            </a:extLst>
          </p:cNvPr>
          <p:cNvPicPr>
            <a:picLocks noChangeAspect="1"/>
          </p:cNvPicPr>
          <p:nvPr/>
        </p:nvPicPr>
        <p:blipFill>
          <a:blip r:embed="rId29"/>
          <a:stretch>
            <a:fillRect/>
          </a:stretch>
        </p:blipFill>
        <p:spPr>
          <a:xfrm>
            <a:off x="2925214" y="5591019"/>
            <a:ext cx="552527" cy="590632"/>
          </a:xfrm>
          <a:prstGeom prst="rect">
            <a:avLst/>
          </a:prstGeom>
        </p:spPr>
      </p:pic>
      <p:sp>
        <p:nvSpPr>
          <p:cNvPr id="45" name="TextBox 44">
            <a:extLst>
              <a:ext uri="{FF2B5EF4-FFF2-40B4-BE49-F238E27FC236}">
                <a16:creationId xmlns:a16="http://schemas.microsoft.com/office/drawing/2014/main" id="{7C724FCE-81A9-4CF3-8409-3D0A3EF71B2E}"/>
              </a:ext>
            </a:extLst>
          </p:cNvPr>
          <p:cNvSpPr txBox="1"/>
          <p:nvPr/>
        </p:nvSpPr>
        <p:spPr>
          <a:xfrm>
            <a:off x="2789822" y="5395154"/>
            <a:ext cx="841897" cy="246221"/>
          </a:xfrm>
          <a:prstGeom prst="rect">
            <a:avLst/>
          </a:prstGeom>
          <a:noFill/>
        </p:spPr>
        <p:txBody>
          <a:bodyPr wrap="none" rtlCol="0">
            <a:spAutoFit/>
          </a:bodyPr>
          <a:lstStyle/>
          <a:p>
            <a:r>
              <a:rPr lang="en-CA" sz="1000" dirty="0"/>
              <a:t>Macrophage</a:t>
            </a:r>
          </a:p>
        </p:txBody>
      </p:sp>
      <p:sp>
        <p:nvSpPr>
          <p:cNvPr id="46" name="TextBox 45">
            <a:extLst>
              <a:ext uri="{FF2B5EF4-FFF2-40B4-BE49-F238E27FC236}">
                <a16:creationId xmlns:a16="http://schemas.microsoft.com/office/drawing/2014/main" id="{CB654C99-67E5-487B-950F-7D06A79080E2}"/>
              </a:ext>
            </a:extLst>
          </p:cNvPr>
          <p:cNvSpPr txBox="1"/>
          <p:nvPr/>
        </p:nvSpPr>
        <p:spPr>
          <a:xfrm>
            <a:off x="3432576" y="5623887"/>
            <a:ext cx="370614" cy="246221"/>
          </a:xfrm>
          <a:prstGeom prst="rect">
            <a:avLst/>
          </a:prstGeom>
          <a:noFill/>
        </p:spPr>
        <p:txBody>
          <a:bodyPr wrap="none" rtlCol="0">
            <a:spAutoFit/>
          </a:bodyPr>
          <a:lstStyle/>
          <a:p>
            <a:r>
              <a:rPr lang="en-CA" sz="1000" dirty="0"/>
              <a:t>TLR</a:t>
            </a:r>
          </a:p>
        </p:txBody>
      </p:sp>
      <p:sp>
        <p:nvSpPr>
          <p:cNvPr id="47" name="TextBox 46">
            <a:extLst>
              <a:ext uri="{FF2B5EF4-FFF2-40B4-BE49-F238E27FC236}">
                <a16:creationId xmlns:a16="http://schemas.microsoft.com/office/drawing/2014/main" id="{261A2A4D-5774-44E2-941A-2FDA4680269E}"/>
              </a:ext>
            </a:extLst>
          </p:cNvPr>
          <p:cNvSpPr txBox="1"/>
          <p:nvPr/>
        </p:nvSpPr>
        <p:spPr>
          <a:xfrm>
            <a:off x="2953172" y="4633856"/>
            <a:ext cx="500458" cy="246221"/>
          </a:xfrm>
          <a:prstGeom prst="rect">
            <a:avLst/>
          </a:prstGeom>
          <a:noFill/>
          <a:ln>
            <a:solidFill>
              <a:schemeClr val="accent1"/>
            </a:solidFill>
          </a:ln>
        </p:spPr>
        <p:txBody>
          <a:bodyPr wrap="none" rtlCol="0">
            <a:spAutoFit/>
          </a:bodyPr>
          <a:lstStyle/>
          <a:p>
            <a:r>
              <a:rPr lang="en-CA" sz="1000" b="1" dirty="0"/>
              <a:t>NF-kB</a:t>
            </a:r>
          </a:p>
        </p:txBody>
      </p:sp>
      <p:pic>
        <p:nvPicPr>
          <p:cNvPr id="48" name="Picture 47">
            <a:extLst>
              <a:ext uri="{FF2B5EF4-FFF2-40B4-BE49-F238E27FC236}">
                <a16:creationId xmlns:a16="http://schemas.microsoft.com/office/drawing/2014/main" id="{9236F79E-5868-4F61-B4F9-7B891AA5D0E4}"/>
              </a:ext>
            </a:extLst>
          </p:cNvPr>
          <p:cNvPicPr>
            <a:picLocks noChangeAspect="1"/>
          </p:cNvPicPr>
          <p:nvPr/>
        </p:nvPicPr>
        <p:blipFill>
          <a:blip r:embed="rId30"/>
          <a:stretch>
            <a:fillRect/>
          </a:stretch>
        </p:blipFill>
        <p:spPr>
          <a:xfrm>
            <a:off x="6125151" y="5542088"/>
            <a:ext cx="752580" cy="619211"/>
          </a:xfrm>
          <a:prstGeom prst="rect">
            <a:avLst/>
          </a:prstGeom>
        </p:spPr>
      </p:pic>
      <p:sp>
        <p:nvSpPr>
          <p:cNvPr id="49" name="Arrow: Bent 48">
            <a:extLst>
              <a:ext uri="{FF2B5EF4-FFF2-40B4-BE49-F238E27FC236}">
                <a16:creationId xmlns:a16="http://schemas.microsoft.com/office/drawing/2014/main" id="{F8864929-A667-444B-A3B6-354CA347DB1A}"/>
              </a:ext>
            </a:extLst>
          </p:cNvPr>
          <p:cNvSpPr/>
          <p:nvPr/>
        </p:nvSpPr>
        <p:spPr>
          <a:xfrm flipV="1">
            <a:off x="1109968" y="2888165"/>
            <a:ext cx="725958" cy="2590882"/>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sp>
        <p:nvSpPr>
          <p:cNvPr id="50" name="Arrow: Bent 49">
            <a:extLst>
              <a:ext uri="{FF2B5EF4-FFF2-40B4-BE49-F238E27FC236}">
                <a16:creationId xmlns:a16="http://schemas.microsoft.com/office/drawing/2014/main" id="{33367292-D71D-47BF-8AD3-A533AE233D20}"/>
              </a:ext>
            </a:extLst>
          </p:cNvPr>
          <p:cNvSpPr/>
          <p:nvPr/>
        </p:nvSpPr>
        <p:spPr>
          <a:xfrm>
            <a:off x="2152343" y="4633856"/>
            <a:ext cx="740187" cy="406373"/>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sp>
        <p:nvSpPr>
          <p:cNvPr id="51" name="Arrow: Bent 50">
            <a:extLst>
              <a:ext uri="{FF2B5EF4-FFF2-40B4-BE49-F238E27FC236}">
                <a16:creationId xmlns:a16="http://schemas.microsoft.com/office/drawing/2014/main" id="{AB15FC65-0C67-4F5E-BBAE-95F17D6999A9}"/>
              </a:ext>
            </a:extLst>
          </p:cNvPr>
          <p:cNvSpPr/>
          <p:nvPr/>
        </p:nvSpPr>
        <p:spPr>
          <a:xfrm rot="10800000" flipH="1">
            <a:off x="2166954" y="5700009"/>
            <a:ext cx="786253" cy="406373"/>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sp>
        <p:nvSpPr>
          <p:cNvPr id="52" name="Arrow: Right 51">
            <a:extLst>
              <a:ext uri="{FF2B5EF4-FFF2-40B4-BE49-F238E27FC236}">
                <a16:creationId xmlns:a16="http://schemas.microsoft.com/office/drawing/2014/main" id="{9EE6125C-F285-4C09-A648-30F3993288A6}"/>
              </a:ext>
            </a:extLst>
          </p:cNvPr>
          <p:cNvSpPr/>
          <p:nvPr/>
        </p:nvSpPr>
        <p:spPr>
          <a:xfrm>
            <a:off x="3638894" y="5881247"/>
            <a:ext cx="760883" cy="15889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53" name="Arrow: Right 52">
            <a:extLst>
              <a:ext uri="{FF2B5EF4-FFF2-40B4-BE49-F238E27FC236}">
                <a16:creationId xmlns:a16="http://schemas.microsoft.com/office/drawing/2014/main" id="{6C256912-0679-40E4-89BE-49A503C7B061}"/>
              </a:ext>
            </a:extLst>
          </p:cNvPr>
          <p:cNvSpPr/>
          <p:nvPr/>
        </p:nvSpPr>
        <p:spPr>
          <a:xfrm>
            <a:off x="5261596" y="5883075"/>
            <a:ext cx="760883" cy="158893"/>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54" name="Arrow: Curved Right 53">
            <a:extLst>
              <a:ext uri="{FF2B5EF4-FFF2-40B4-BE49-F238E27FC236}">
                <a16:creationId xmlns:a16="http://schemas.microsoft.com/office/drawing/2014/main" id="{2F860BCF-AF6D-4518-AF25-937DA2728298}"/>
              </a:ext>
            </a:extLst>
          </p:cNvPr>
          <p:cNvSpPr/>
          <p:nvPr/>
        </p:nvSpPr>
        <p:spPr>
          <a:xfrm rot="5400000">
            <a:off x="4023064" y="4098454"/>
            <a:ext cx="541385" cy="884185"/>
          </a:xfrm>
          <a:prstGeom prst="curvedRigh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sp>
        <p:nvSpPr>
          <p:cNvPr id="55" name="Arrow: Curved Right 54">
            <a:extLst>
              <a:ext uri="{FF2B5EF4-FFF2-40B4-BE49-F238E27FC236}">
                <a16:creationId xmlns:a16="http://schemas.microsoft.com/office/drawing/2014/main" id="{C44EF51A-F2CE-4108-BE32-588AB7D3A70F}"/>
              </a:ext>
            </a:extLst>
          </p:cNvPr>
          <p:cNvSpPr/>
          <p:nvPr/>
        </p:nvSpPr>
        <p:spPr>
          <a:xfrm rot="16200000">
            <a:off x="4109425" y="4679287"/>
            <a:ext cx="541385" cy="884185"/>
          </a:xfrm>
          <a:prstGeom prst="curvedRightArrow">
            <a:avLst/>
          </a:prstGeom>
          <a:solidFill>
            <a:srgbClr val="C00000"/>
          </a:solidFill>
          <a:ln>
            <a:solidFill>
              <a:srgbClr val="C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sp>
        <p:nvSpPr>
          <p:cNvPr id="56" name="Arrow: Right 55">
            <a:extLst>
              <a:ext uri="{FF2B5EF4-FFF2-40B4-BE49-F238E27FC236}">
                <a16:creationId xmlns:a16="http://schemas.microsoft.com/office/drawing/2014/main" id="{FF98E2F7-5FF5-45A6-BD4F-2E6FEF7D5C32}"/>
              </a:ext>
            </a:extLst>
          </p:cNvPr>
          <p:cNvSpPr/>
          <p:nvPr/>
        </p:nvSpPr>
        <p:spPr>
          <a:xfrm>
            <a:off x="4962983" y="4632645"/>
            <a:ext cx="1551909"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57" name="TextBox 56">
            <a:extLst>
              <a:ext uri="{FF2B5EF4-FFF2-40B4-BE49-F238E27FC236}">
                <a16:creationId xmlns:a16="http://schemas.microsoft.com/office/drawing/2014/main" id="{EEEB73A5-89AF-4AB4-8C55-9FD9D4C015C7}"/>
              </a:ext>
            </a:extLst>
          </p:cNvPr>
          <p:cNvSpPr txBox="1"/>
          <p:nvPr/>
        </p:nvSpPr>
        <p:spPr>
          <a:xfrm>
            <a:off x="235390" y="6250997"/>
            <a:ext cx="4198970" cy="646331"/>
          </a:xfrm>
          <a:prstGeom prst="rect">
            <a:avLst/>
          </a:prstGeom>
          <a:noFill/>
        </p:spPr>
        <p:txBody>
          <a:bodyPr wrap="none" rtlCol="0">
            <a:spAutoFit/>
          </a:bodyPr>
          <a:lstStyle/>
          <a:p>
            <a:pPr marL="257175" indent="-257175">
              <a:buFontTx/>
              <a:buAutoNum type="arabicParenR"/>
            </a:pPr>
            <a:r>
              <a:rPr lang="en-CA" sz="1200" dirty="0"/>
              <a:t>Adapted from John Hopkins Colon Cancer Center </a:t>
            </a:r>
          </a:p>
          <a:p>
            <a:pPr marL="257175" indent="-257175">
              <a:buFontTx/>
              <a:buAutoNum type="arabicParenR"/>
            </a:pPr>
            <a:r>
              <a:rPr lang="en-CA" sz="1200" dirty="0"/>
              <a:t>Adapted from </a:t>
            </a:r>
            <a:r>
              <a:rPr lang="en-CA" sz="1200" dirty="0" err="1"/>
              <a:t>Keku</a:t>
            </a:r>
            <a:r>
              <a:rPr lang="en-CA" sz="1200" dirty="0"/>
              <a:t> TO, et al. Am J </a:t>
            </a:r>
            <a:r>
              <a:rPr lang="en-CA" sz="1200" dirty="0" err="1"/>
              <a:t>Physiol</a:t>
            </a:r>
            <a:r>
              <a:rPr lang="en-CA" sz="1200" dirty="0"/>
              <a:t> </a:t>
            </a:r>
            <a:r>
              <a:rPr lang="en-CA" sz="1200" dirty="0" err="1"/>
              <a:t>Gastrointest</a:t>
            </a:r>
            <a:r>
              <a:rPr lang="en-CA" sz="1200" dirty="0"/>
              <a:t>. 2015</a:t>
            </a:r>
          </a:p>
          <a:p>
            <a:pPr marL="257175" indent="-257175">
              <a:buAutoNum type="arabicParenR"/>
            </a:pPr>
            <a:r>
              <a:rPr lang="en-CA" sz="1200" dirty="0"/>
              <a:t>Adapted from Flynn KJ, et al. </a:t>
            </a:r>
            <a:r>
              <a:rPr lang="en-CA" sz="1200" dirty="0" err="1"/>
              <a:t>mSphere</a:t>
            </a:r>
            <a:r>
              <a:rPr lang="en-CA" sz="1200" dirty="0"/>
              <a:t>. 2016</a:t>
            </a:r>
          </a:p>
        </p:txBody>
      </p:sp>
      <p:sp>
        <p:nvSpPr>
          <p:cNvPr id="58" name="Rectangle: Rounded Corners 57">
            <a:extLst>
              <a:ext uri="{FF2B5EF4-FFF2-40B4-BE49-F238E27FC236}">
                <a16:creationId xmlns:a16="http://schemas.microsoft.com/office/drawing/2014/main" id="{35BE9110-35AB-42DC-89E4-EA3B0E456054}"/>
              </a:ext>
            </a:extLst>
          </p:cNvPr>
          <p:cNvSpPr/>
          <p:nvPr/>
        </p:nvSpPr>
        <p:spPr>
          <a:xfrm>
            <a:off x="3023755" y="1901536"/>
            <a:ext cx="779318" cy="820883"/>
          </a:xfrm>
          <a:prstGeom prst="roundRect">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0" name="Arrow: Right 59">
            <a:extLst>
              <a:ext uri="{FF2B5EF4-FFF2-40B4-BE49-F238E27FC236}">
                <a16:creationId xmlns:a16="http://schemas.microsoft.com/office/drawing/2014/main" id="{D6C3A936-C556-4C3A-9308-5828A39292E8}"/>
              </a:ext>
            </a:extLst>
          </p:cNvPr>
          <p:cNvSpPr/>
          <p:nvPr/>
        </p:nvSpPr>
        <p:spPr>
          <a:xfrm>
            <a:off x="4076332" y="1143000"/>
            <a:ext cx="1353164" cy="34769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1" name="Arrow: Right 60">
            <a:extLst>
              <a:ext uri="{FF2B5EF4-FFF2-40B4-BE49-F238E27FC236}">
                <a16:creationId xmlns:a16="http://schemas.microsoft.com/office/drawing/2014/main" id="{F96987A9-A47F-4C07-B301-058EBD1735E4}"/>
              </a:ext>
            </a:extLst>
          </p:cNvPr>
          <p:cNvSpPr/>
          <p:nvPr/>
        </p:nvSpPr>
        <p:spPr>
          <a:xfrm>
            <a:off x="5247040" y="1139536"/>
            <a:ext cx="1353164" cy="34769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2" name="Arrow: Right 61">
            <a:extLst>
              <a:ext uri="{FF2B5EF4-FFF2-40B4-BE49-F238E27FC236}">
                <a16:creationId xmlns:a16="http://schemas.microsoft.com/office/drawing/2014/main" id="{A3AF8A31-1752-48B5-9517-DAFC0D30E674}"/>
              </a:ext>
            </a:extLst>
          </p:cNvPr>
          <p:cNvSpPr/>
          <p:nvPr/>
        </p:nvSpPr>
        <p:spPr>
          <a:xfrm>
            <a:off x="6327696" y="1139536"/>
            <a:ext cx="1353164" cy="34769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3" name="Arrow: Right 62">
            <a:extLst>
              <a:ext uri="{FF2B5EF4-FFF2-40B4-BE49-F238E27FC236}">
                <a16:creationId xmlns:a16="http://schemas.microsoft.com/office/drawing/2014/main" id="{AA6536C8-2529-4B7B-B98F-FEF41AB3D3E4}"/>
              </a:ext>
            </a:extLst>
          </p:cNvPr>
          <p:cNvSpPr/>
          <p:nvPr/>
        </p:nvSpPr>
        <p:spPr>
          <a:xfrm>
            <a:off x="7429133" y="1139537"/>
            <a:ext cx="1353164" cy="34769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4" name="Arrow: Right 63">
            <a:extLst>
              <a:ext uri="{FF2B5EF4-FFF2-40B4-BE49-F238E27FC236}">
                <a16:creationId xmlns:a16="http://schemas.microsoft.com/office/drawing/2014/main" id="{AD8631E3-8B1B-4844-8E99-8B055CB6857D}"/>
              </a:ext>
            </a:extLst>
          </p:cNvPr>
          <p:cNvSpPr/>
          <p:nvPr/>
        </p:nvSpPr>
        <p:spPr>
          <a:xfrm>
            <a:off x="8530569" y="1139536"/>
            <a:ext cx="1353164" cy="347695"/>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7" name="TextBox 66">
            <a:extLst>
              <a:ext uri="{FF2B5EF4-FFF2-40B4-BE49-F238E27FC236}">
                <a16:creationId xmlns:a16="http://schemas.microsoft.com/office/drawing/2014/main" id="{E09BED1C-F449-496A-BB30-A8A62681546E}"/>
              </a:ext>
            </a:extLst>
          </p:cNvPr>
          <p:cNvSpPr txBox="1"/>
          <p:nvPr/>
        </p:nvSpPr>
        <p:spPr>
          <a:xfrm>
            <a:off x="9393386" y="2082923"/>
            <a:ext cx="2498954" cy="954107"/>
          </a:xfrm>
          <a:prstGeom prst="rect">
            <a:avLst/>
          </a:prstGeom>
          <a:noFill/>
        </p:spPr>
        <p:txBody>
          <a:bodyPr wrap="none" rtlCol="0">
            <a:spAutoFit/>
          </a:bodyPr>
          <a:lstStyle/>
          <a:p>
            <a:r>
              <a:rPr lang="en-CA" sz="1400" dirty="0"/>
              <a:t>Fusobacterium </a:t>
            </a:r>
            <a:r>
              <a:rPr lang="en-CA" sz="1400" dirty="0" err="1"/>
              <a:t>nucleatum</a:t>
            </a:r>
            <a:endParaRPr lang="en-CA" sz="1400" dirty="0"/>
          </a:p>
          <a:p>
            <a:r>
              <a:rPr lang="en-CA" sz="1400" dirty="0" err="1"/>
              <a:t>Porphyromonas</a:t>
            </a:r>
            <a:r>
              <a:rPr lang="en-CA" sz="1400" dirty="0"/>
              <a:t> </a:t>
            </a:r>
            <a:r>
              <a:rPr lang="en-CA" sz="1400" dirty="0" err="1"/>
              <a:t>asaccharolytica</a:t>
            </a:r>
            <a:endParaRPr lang="en-CA" sz="1400" dirty="0"/>
          </a:p>
          <a:p>
            <a:r>
              <a:rPr lang="en-CA" sz="1400" dirty="0" err="1"/>
              <a:t>Parvimonas</a:t>
            </a:r>
            <a:r>
              <a:rPr lang="en-CA" sz="1400" dirty="0"/>
              <a:t> </a:t>
            </a:r>
            <a:r>
              <a:rPr lang="en-CA" sz="1400" dirty="0" err="1"/>
              <a:t>micra</a:t>
            </a:r>
            <a:endParaRPr lang="en-CA" sz="1400" dirty="0"/>
          </a:p>
          <a:p>
            <a:r>
              <a:rPr lang="en-CA" sz="1400" dirty="0" err="1"/>
              <a:t>Peptostreptococcus</a:t>
            </a:r>
            <a:r>
              <a:rPr lang="en-CA" sz="1400" dirty="0"/>
              <a:t> </a:t>
            </a:r>
            <a:r>
              <a:rPr lang="en-CA" sz="1400" dirty="0" err="1"/>
              <a:t>spp</a:t>
            </a:r>
            <a:endParaRPr lang="en-CA" sz="1400" dirty="0"/>
          </a:p>
        </p:txBody>
      </p:sp>
      <p:sp>
        <p:nvSpPr>
          <p:cNvPr id="69" name="Rectangle: Rounded Corners 68">
            <a:extLst>
              <a:ext uri="{FF2B5EF4-FFF2-40B4-BE49-F238E27FC236}">
                <a16:creationId xmlns:a16="http://schemas.microsoft.com/office/drawing/2014/main" id="{4F47E7F1-29F7-45DC-AB89-D085F825F30C}"/>
              </a:ext>
            </a:extLst>
          </p:cNvPr>
          <p:cNvSpPr/>
          <p:nvPr/>
        </p:nvSpPr>
        <p:spPr>
          <a:xfrm>
            <a:off x="9348355" y="2074718"/>
            <a:ext cx="2549236" cy="1042556"/>
          </a:xfrm>
          <a:prstGeom prst="roundRect">
            <a:avLst/>
          </a:prstGeom>
          <a:noFill/>
          <a:ln w="412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1818451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1"/>
                                        </p:tgtEl>
                                        <p:attrNameLst>
                                          <p:attrName>style.visibility</p:attrName>
                                        </p:attrNameLst>
                                      </p:cBhvr>
                                      <p:to>
                                        <p:strVal val="visible"/>
                                      </p:to>
                                    </p:set>
                                    <p:animEffect transition="in" filter="fade">
                                      <p:cBhvr>
                                        <p:cTn id="10" dur="500"/>
                                        <p:tgtEl>
                                          <p:spTgt spid="4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fade">
                                      <p:cBhvr>
                                        <p:cTn id="15" dur="500"/>
                                        <p:tgtEl>
                                          <p:spTgt spid="1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fade">
                                      <p:cBhvr>
                                        <p:cTn id="21" dur="500"/>
                                        <p:tgtEl>
                                          <p:spTgt spid="19"/>
                                        </p:tgtEl>
                                      </p:cBhvr>
                                    </p:animEffect>
                                  </p:childTnLst>
                                </p:cTn>
                              </p:par>
                              <p:par>
                                <p:cTn id="22" presetID="10" presetClass="entr" presetSubtype="0" fill="hold"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500"/>
                                        <p:tgtEl>
                                          <p:spTgt spid="3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49"/>
                                        </p:tgtEl>
                                        <p:attrNameLst>
                                          <p:attrName>style.visibility</p:attrName>
                                        </p:attrNameLst>
                                      </p:cBhvr>
                                      <p:to>
                                        <p:strVal val="visible"/>
                                      </p:to>
                                    </p:set>
                                    <p:animEffect transition="in" filter="fade">
                                      <p:cBhvr>
                                        <p:cTn id="29" dur="500"/>
                                        <p:tgtEl>
                                          <p:spTgt spid="49"/>
                                        </p:tgtEl>
                                      </p:cBhvr>
                                    </p:animEffect>
                                  </p:childTnLst>
                                </p:cTn>
                              </p:par>
                              <p:par>
                                <p:cTn id="30" presetID="10" presetClass="entr" presetSubtype="0" fill="hold" nodeType="withEffect">
                                  <p:stCondLst>
                                    <p:cond delay="0"/>
                                  </p:stCondLst>
                                  <p:childTnLst>
                                    <p:set>
                                      <p:cBhvr>
                                        <p:cTn id="31" dur="1" fill="hold">
                                          <p:stCondLst>
                                            <p:cond delay="0"/>
                                          </p:stCondLst>
                                        </p:cTn>
                                        <p:tgtEl>
                                          <p:spTgt spid="42"/>
                                        </p:tgtEl>
                                        <p:attrNameLst>
                                          <p:attrName>style.visibility</p:attrName>
                                        </p:attrNameLst>
                                      </p:cBhvr>
                                      <p:to>
                                        <p:strVal val="visible"/>
                                      </p:to>
                                    </p:set>
                                    <p:animEffect transition="in" filter="fade">
                                      <p:cBhvr>
                                        <p:cTn id="32" dur="500"/>
                                        <p:tgtEl>
                                          <p:spTgt spid="4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Effect transition="in" filter="fade">
                                      <p:cBhvr>
                                        <p:cTn id="35" dur="500"/>
                                        <p:tgtEl>
                                          <p:spTgt spid="43"/>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50"/>
                                        </p:tgtEl>
                                        <p:attrNameLst>
                                          <p:attrName>style.visibility</p:attrName>
                                        </p:attrNameLst>
                                      </p:cBhvr>
                                      <p:to>
                                        <p:strVal val="visible"/>
                                      </p:to>
                                    </p:set>
                                    <p:animEffect transition="in" filter="fade">
                                      <p:cBhvr>
                                        <p:cTn id="40" dur="500"/>
                                        <p:tgtEl>
                                          <p:spTgt spid="50"/>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500"/>
                                        <p:tgtEl>
                                          <p:spTgt spid="47"/>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51"/>
                                        </p:tgtEl>
                                        <p:attrNameLst>
                                          <p:attrName>style.visibility</p:attrName>
                                        </p:attrNameLst>
                                      </p:cBhvr>
                                      <p:to>
                                        <p:strVal val="visible"/>
                                      </p:to>
                                    </p:set>
                                    <p:animEffect transition="in" filter="fade">
                                      <p:cBhvr>
                                        <p:cTn id="46" dur="500"/>
                                        <p:tgtEl>
                                          <p:spTgt spid="5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45"/>
                                        </p:tgtEl>
                                        <p:attrNameLst>
                                          <p:attrName>style.visibility</p:attrName>
                                        </p:attrNameLst>
                                      </p:cBhvr>
                                      <p:to>
                                        <p:strVal val="visible"/>
                                      </p:to>
                                    </p:set>
                                    <p:animEffect transition="in" filter="fade">
                                      <p:cBhvr>
                                        <p:cTn id="49" dur="500"/>
                                        <p:tgtEl>
                                          <p:spTgt spid="45"/>
                                        </p:tgtEl>
                                      </p:cBhvr>
                                    </p:animEffect>
                                  </p:childTnLst>
                                </p:cTn>
                              </p:par>
                              <p:par>
                                <p:cTn id="50" presetID="10" presetClass="entr" presetSubtype="0" fill="hold" nodeType="with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fade">
                                      <p:cBhvr>
                                        <p:cTn id="52" dur="500"/>
                                        <p:tgtEl>
                                          <p:spTgt spid="44"/>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6"/>
                                        </p:tgtEl>
                                        <p:attrNameLst>
                                          <p:attrName>style.visibility</p:attrName>
                                        </p:attrNameLst>
                                      </p:cBhvr>
                                      <p:to>
                                        <p:strVal val="visible"/>
                                      </p:to>
                                    </p:set>
                                    <p:animEffect transition="in" filter="fade">
                                      <p:cBhvr>
                                        <p:cTn id="55" dur="500"/>
                                        <p:tgtEl>
                                          <p:spTgt spid="46"/>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52"/>
                                        </p:tgtEl>
                                        <p:attrNameLst>
                                          <p:attrName>style.visibility</p:attrName>
                                        </p:attrNameLst>
                                      </p:cBhvr>
                                      <p:to>
                                        <p:strVal val="visible"/>
                                      </p:to>
                                    </p:set>
                                    <p:animEffect transition="in" filter="fade">
                                      <p:cBhvr>
                                        <p:cTn id="60" dur="500"/>
                                        <p:tgtEl>
                                          <p:spTgt spid="52"/>
                                        </p:tgtEl>
                                      </p:cBhvr>
                                    </p:animEffect>
                                  </p:childTnLst>
                                </p:cTn>
                              </p:par>
                              <p:par>
                                <p:cTn id="61" presetID="10" presetClass="entr" presetSubtype="0" fill="hold" nodeType="withEffect">
                                  <p:stCondLst>
                                    <p:cond delay="0"/>
                                  </p:stCondLst>
                                  <p:childTnLst>
                                    <p:set>
                                      <p:cBhvr>
                                        <p:cTn id="62" dur="1" fill="hold">
                                          <p:stCondLst>
                                            <p:cond delay="0"/>
                                          </p:stCondLst>
                                        </p:cTn>
                                        <p:tgtEl>
                                          <p:spTgt spid="12"/>
                                        </p:tgtEl>
                                        <p:attrNameLst>
                                          <p:attrName>style.visibility</p:attrName>
                                        </p:attrNameLst>
                                      </p:cBhvr>
                                      <p:to>
                                        <p:strVal val="visible"/>
                                      </p:to>
                                    </p:set>
                                    <p:animEffect transition="in" filter="fade">
                                      <p:cBhvr>
                                        <p:cTn id="63" dur="500"/>
                                        <p:tgtEl>
                                          <p:spTgt spid="1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3"/>
                                        </p:tgtEl>
                                        <p:attrNameLst>
                                          <p:attrName>style.visibility</p:attrName>
                                        </p:attrNameLst>
                                      </p:cBhvr>
                                      <p:to>
                                        <p:strVal val="visible"/>
                                      </p:to>
                                    </p:set>
                                    <p:animEffect transition="in" filter="fade">
                                      <p:cBhvr>
                                        <p:cTn id="66" dur="500"/>
                                        <p:tgtEl>
                                          <p:spTgt spid="53"/>
                                        </p:tgtEl>
                                      </p:cBhvr>
                                    </p:animEffect>
                                  </p:childTnLst>
                                </p:cTn>
                              </p:par>
                              <p:par>
                                <p:cTn id="67" presetID="10" presetClass="entr" presetSubtype="0" fill="hold" nodeType="withEffect">
                                  <p:stCondLst>
                                    <p:cond delay="0"/>
                                  </p:stCondLst>
                                  <p:childTnLst>
                                    <p:set>
                                      <p:cBhvr>
                                        <p:cTn id="68" dur="1" fill="hold">
                                          <p:stCondLst>
                                            <p:cond delay="0"/>
                                          </p:stCondLst>
                                        </p:cTn>
                                        <p:tgtEl>
                                          <p:spTgt spid="48"/>
                                        </p:tgtEl>
                                        <p:attrNameLst>
                                          <p:attrName>style.visibility</p:attrName>
                                        </p:attrNameLst>
                                      </p:cBhvr>
                                      <p:to>
                                        <p:strVal val="visible"/>
                                      </p:to>
                                    </p:set>
                                    <p:animEffect transition="in" filter="fade">
                                      <p:cBhvr>
                                        <p:cTn id="69" dur="500"/>
                                        <p:tgtEl>
                                          <p:spTgt spid="48"/>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54"/>
                                        </p:tgtEl>
                                        <p:attrNameLst>
                                          <p:attrName>style.visibility</p:attrName>
                                        </p:attrNameLst>
                                      </p:cBhvr>
                                      <p:to>
                                        <p:strVal val="visible"/>
                                      </p:to>
                                    </p:set>
                                    <p:animEffect transition="in" filter="fade">
                                      <p:cBhvr>
                                        <p:cTn id="74" dur="500"/>
                                        <p:tgtEl>
                                          <p:spTgt spid="54"/>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5"/>
                                        </p:tgtEl>
                                        <p:attrNameLst>
                                          <p:attrName>style.visibility</p:attrName>
                                        </p:attrNameLst>
                                      </p:cBhvr>
                                      <p:to>
                                        <p:strVal val="visible"/>
                                      </p:to>
                                    </p:set>
                                    <p:animEffect transition="in" filter="fade">
                                      <p:cBhvr>
                                        <p:cTn id="77" dur="500"/>
                                        <p:tgtEl>
                                          <p:spTgt spid="55"/>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6"/>
                                        </p:tgtEl>
                                        <p:attrNameLst>
                                          <p:attrName>style.visibility</p:attrName>
                                        </p:attrNameLst>
                                      </p:cBhvr>
                                      <p:to>
                                        <p:strVal val="visible"/>
                                      </p:to>
                                    </p:set>
                                    <p:animEffect transition="in" filter="fade">
                                      <p:cBhvr>
                                        <p:cTn id="80" dur="500"/>
                                        <p:tgtEl>
                                          <p:spTgt spid="56"/>
                                        </p:tgtEl>
                                      </p:cBhvr>
                                    </p:animEffect>
                                  </p:childTnLst>
                                </p:cTn>
                              </p:par>
                            </p:childTnLst>
                          </p:cTn>
                        </p:par>
                        <p:par>
                          <p:cTn id="81" fill="hold">
                            <p:stCondLst>
                              <p:cond delay="500"/>
                            </p:stCondLst>
                            <p:childTnLst>
                              <p:par>
                                <p:cTn id="82" presetID="10" presetClass="entr" presetSubtype="0" fill="hold" nodeType="afterEffect">
                                  <p:stCondLst>
                                    <p:cond delay="0"/>
                                  </p:stCondLst>
                                  <p:childTnLst>
                                    <p:set>
                                      <p:cBhvr>
                                        <p:cTn id="83" dur="1" fill="hold">
                                          <p:stCondLst>
                                            <p:cond delay="0"/>
                                          </p:stCondLst>
                                        </p:cTn>
                                        <p:tgtEl>
                                          <p:spTgt spid="4"/>
                                        </p:tgtEl>
                                        <p:attrNameLst>
                                          <p:attrName>style.visibility</p:attrName>
                                        </p:attrNameLst>
                                      </p:cBhvr>
                                      <p:to>
                                        <p:strVal val="visible"/>
                                      </p:to>
                                    </p:set>
                                    <p:animEffect transition="in" filter="fade">
                                      <p:cBhvr>
                                        <p:cTn id="84" dur="500"/>
                                        <p:tgtEl>
                                          <p:spTgt spid="4"/>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58"/>
                                        </p:tgtEl>
                                        <p:attrNameLst>
                                          <p:attrName>style.visibility</p:attrName>
                                        </p:attrNameLst>
                                      </p:cBhvr>
                                      <p:to>
                                        <p:strVal val="visible"/>
                                      </p:to>
                                    </p:set>
                                    <p:animEffect transition="in" filter="fade">
                                      <p:cBhvr>
                                        <p:cTn id="89" dur="500"/>
                                        <p:tgtEl>
                                          <p:spTgt spid="58"/>
                                        </p:tgtEl>
                                      </p:cBhvr>
                                    </p:animEffect>
                                  </p:childTnLst>
                                </p:cTn>
                              </p:par>
                            </p:childTnLst>
                          </p:cTn>
                        </p:par>
                      </p:childTnLst>
                    </p:cTn>
                  </p:par>
                  <p:par>
                    <p:cTn id="90" fill="hold">
                      <p:stCondLst>
                        <p:cond delay="indefinite"/>
                      </p:stCondLst>
                      <p:childTnLst>
                        <p:par>
                          <p:cTn id="91" fill="hold">
                            <p:stCondLst>
                              <p:cond delay="0"/>
                            </p:stCondLst>
                            <p:childTnLst>
                              <p:par>
                                <p:cTn id="92" presetID="10" presetClass="entr" presetSubtype="0" fill="hold" grpId="0" nodeType="clickEffect">
                                  <p:stCondLst>
                                    <p:cond delay="0"/>
                                  </p:stCondLst>
                                  <p:childTnLst>
                                    <p:set>
                                      <p:cBhvr>
                                        <p:cTn id="93" dur="1" fill="hold">
                                          <p:stCondLst>
                                            <p:cond delay="0"/>
                                          </p:stCondLst>
                                        </p:cTn>
                                        <p:tgtEl>
                                          <p:spTgt spid="59"/>
                                        </p:tgtEl>
                                        <p:attrNameLst>
                                          <p:attrName>style.visibility</p:attrName>
                                        </p:attrNameLst>
                                      </p:cBhvr>
                                      <p:to>
                                        <p:strVal val="visible"/>
                                      </p:to>
                                    </p:set>
                                    <p:animEffect transition="in" filter="fade">
                                      <p:cBhvr>
                                        <p:cTn id="94" dur="500"/>
                                        <p:tgtEl>
                                          <p:spTgt spid="59"/>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0"/>
                                        </p:tgtEl>
                                        <p:attrNameLst>
                                          <p:attrName>style.visibility</p:attrName>
                                        </p:attrNameLst>
                                      </p:cBhvr>
                                      <p:to>
                                        <p:strVal val="visible"/>
                                      </p:to>
                                    </p:set>
                                    <p:animEffect transition="in" filter="fade">
                                      <p:cBhvr>
                                        <p:cTn id="97" dur="500"/>
                                        <p:tgtEl>
                                          <p:spTgt spid="60"/>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1"/>
                                        </p:tgtEl>
                                        <p:attrNameLst>
                                          <p:attrName>style.visibility</p:attrName>
                                        </p:attrNameLst>
                                      </p:cBhvr>
                                      <p:to>
                                        <p:strVal val="visible"/>
                                      </p:to>
                                    </p:set>
                                    <p:animEffect transition="in" filter="fade">
                                      <p:cBhvr>
                                        <p:cTn id="100" dur="500"/>
                                        <p:tgtEl>
                                          <p:spTgt spid="61"/>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2"/>
                                        </p:tgtEl>
                                        <p:attrNameLst>
                                          <p:attrName>style.visibility</p:attrName>
                                        </p:attrNameLst>
                                      </p:cBhvr>
                                      <p:to>
                                        <p:strVal val="visible"/>
                                      </p:to>
                                    </p:set>
                                    <p:animEffect transition="in" filter="fade">
                                      <p:cBhvr>
                                        <p:cTn id="103" dur="500"/>
                                        <p:tgtEl>
                                          <p:spTgt spid="62"/>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3"/>
                                        </p:tgtEl>
                                        <p:attrNameLst>
                                          <p:attrName>style.visibility</p:attrName>
                                        </p:attrNameLst>
                                      </p:cBhvr>
                                      <p:to>
                                        <p:strVal val="visible"/>
                                      </p:to>
                                    </p:set>
                                    <p:animEffect transition="in" filter="fade">
                                      <p:cBhvr>
                                        <p:cTn id="106" dur="500"/>
                                        <p:tgtEl>
                                          <p:spTgt spid="63"/>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4"/>
                                        </p:tgtEl>
                                        <p:attrNameLst>
                                          <p:attrName>style.visibility</p:attrName>
                                        </p:attrNameLst>
                                      </p:cBhvr>
                                      <p:to>
                                        <p:strVal val="visible"/>
                                      </p:to>
                                    </p:set>
                                    <p:animEffect transition="in" filter="fade">
                                      <p:cBhvr>
                                        <p:cTn id="109" dur="500"/>
                                        <p:tgtEl>
                                          <p:spTgt spid="64"/>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childTnLst>
                          </p:cTn>
                        </p:par>
                      </p:childTnLst>
                    </p:cTn>
                  </p:par>
                  <p:par>
                    <p:cTn id="113" fill="hold">
                      <p:stCondLst>
                        <p:cond delay="indefinite"/>
                      </p:stCondLst>
                      <p:childTnLst>
                        <p:par>
                          <p:cTn id="114" fill="hold">
                            <p:stCondLst>
                              <p:cond delay="0"/>
                            </p:stCondLst>
                            <p:childTnLst>
                              <p:par>
                                <p:cTn id="115" presetID="10" presetClass="entr" presetSubtype="0" fill="hold" grpId="0" nodeType="clickEffect">
                                  <p:stCondLst>
                                    <p:cond delay="0"/>
                                  </p:stCondLst>
                                  <p:childTnLst>
                                    <p:set>
                                      <p:cBhvr>
                                        <p:cTn id="116" dur="1" fill="hold">
                                          <p:stCondLst>
                                            <p:cond delay="0"/>
                                          </p:stCondLst>
                                        </p:cTn>
                                        <p:tgtEl>
                                          <p:spTgt spid="69"/>
                                        </p:tgtEl>
                                        <p:attrNameLst>
                                          <p:attrName>style.visibility</p:attrName>
                                        </p:attrNameLst>
                                      </p:cBhvr>
                                      <p:to>
                                        <p:strVal val="visible"/>
                                      </p:to>
                                    </p:set>
                                    <p:animEffect transition="in" filter="fade">
                                      <p:cBhvr>
                                        <p:cTn id="117" dur="500"/>
                                        <p:tgtEl>
                                          <p:spTgt spid="69"/>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67"/>
                                        </p:tgtEl>
                                        <p:attrNameLst>
                                          <p:attrName>style.visibility</p:attrName>
                                        </p:attrNameLst>
                                      </p:cBhvr>
                                      <p:to>
                                        <p:strVal val="visible"/>
                                      </p:to>
                                    </p:set>
                                    <p:animEffect transition="in" filter="fade">
                                      <p:cBhvr>
                                        <p:cTn id="120" dur="500"/>
                                        <p:tgtEl>
                                          <p:spTgt spid="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animBg="1"/>
      <p:bldP spid="59" grpId="0" animBg="1"/>
      <p:bldP spid="19" grpId="0" animBg="1"/>
      <p:bldP spid="30" grpId="0" animBg="1"/>
      <p:bldP spid="41" grpId="0" animBg="1"/>
      <p:bldP spid="43" grpId="0"/>
      <p:bldP spid="45" grpId="0"/>
      <p:bldP spid="46" grpId="0"/>
      <p:bldP spid="47" grpId="0" animBg="1"/>
      <p:bldP spid="49" grpId="0" animBg="1"/>
      <p:bldP spid="50" grpId="0" animBg="1"/>
      <p:bldP spid="51" grpId="0" animBg="1"/>
      <p:bldP spid="52" grpId="0" animBg="1"/>
      <p:bldP spid="53" grpId="0" animBg="1"/>
      <p:bldP spid="54" grpId="0" animBg="1"/>
      <p:bldP spid="55" grpId="0" animBg="1"/>
      <p:bldP spid="56" grpId="0" animBg="1"/>
      <p:bldP spid="58" grpId="0" animBg="1"/>
      <p:bldP spid="60" grpId="0" animBg="1"/>
      <p:bldP spid="61" grpId="0" animBg="1"/>
      <p:bldP spid="62" grpId="0" animBg="1"/>
      <p:bldP spid="63" grpId="0" animBg="1"/>
      <p:bldP spid="64" grpId="0" animBg="1"/>
      <p:bldP spid="67" grpId="0"/>
      <p:bldP spid="6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206BC9-8D16-4AF8-B1D6-2FF53A00DA10}"/>
              </a:ext>
            </a:extLst>
          </p:cNvPr>
          <p:cNvSpPr>
            <a:spLocks noGrp="1"/>
          </p:cNvSpPr>
          <p:nvPr>
            <p:ph type="title"/>
          </p:nvPr>
        </p:nvSpPr>
        <p:spPr>
          <a:xfrm>
            <a:off x="0" y="0"/>
            <a:ext cx="12192000" cy="810532"/>
          </a:xfrm>
        </p:spPr>
        <p:txBody>
          <a:bodyPr/>
          <a:lstStyle/>
          <a:p>
            <a:r>
              <a:rPr lang="en-CA" dirty="0"/>
              <a:t>Narrowing in on a small set of bacteria</a:t>
            </a:r>
          </a:p>
        </p:txBody>
      </p:sp>
      <p:pic>
        <p:nvPicPr>
          <p:cNvPr id="4" name="Picture 3">
            <a:extLst>
              <a:ext uri="{FF2B5EF4-FFF2-40B4-BE49-F238E27FC236}">
                <a16:creationId xmlns:a16="http://schemas.microsoft.com/office/drawing/2014/main" id="{37245033-0A18-47FC-9BD1-5B799C4A0570}"/>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1331483" y="1177671"/>
            <a:ext cx="3590262" cy="4281854"/>
          </a:xfrm>
          <a:prstGeom prst="rect">
            <a:avLst/>
          </a:prstGeom>
        </p:spPr>
      </p:pic>
      <p:sp>
        <p:nvSpPr>
          <p:cNvPr id="5" name="TextBox 4">
            <a:extLst>
              <a:ext uri="{FF2B5EF4-FFF2-40B4-BE49-F238E27FC236}">
                <a16:creationId xmlns:a16="http://schemas.microsoft.com/office/drawing/2014/main" id="{386A3504-1172-419B-9BCA-CE91B93D1A20}"/>
              </a:ext>
            </a:extLst>
          </p:cNvPr>
          <p:cNvSpPr txBox="1"/>
          <p:nvPr/>
        </p:nvSpPr>
        <p:spPr>
          <a:xfrm>
            <a:off x="22261" y="6267803"/>
            <a:ext cx="4924730" cy="276999"/>
          </a:xfrm>
          <a:prstGeom prst="rect">
            <a:avLst/>
          </a:prstGeom>
          <a:noFill/>
        </p:spPr>
        <p:txBody>
          <a:bodyPr wrap="square" rtlCol="0">
            <a:spAutoFit/>
          </a:bodyPr>
          <a:lstStyle/>
          <a:p>
            <a:pPr marL="257175" indent="-257175">
              <a:buFontTx/>
              <a:buAutoNum type="arabicParenR"/>
            </a:pPr>
            <a:r>
              <a:rPr lang="en-CA" sz="1200" dirty="0"/>
              <a:t>Zeller, et al. </a:t>
            </a:r>
            <a:r>
              <a:rPr lang="en-CA" sz="1200" dirty="0" err="1"/>
              <a:t>Mol</a:t>
            </a:r>
            <a:r>
              <a:rPr lang="en-CA" sz="1200" dirty="0"/>
              <a:t> </a:t>
            </a:r>
            <a:r>
              <a:rPr lang="en-CA" sz="1200" dirty="0" err="1"/>
              <a:t>Syst</a:t>
            </a:r>
            <a:r>
              <a:rPr lang="en-CA" sz="1200" dirty="0"/>
              <a:t> Biol. 2014</a:t>
            </a:r>
          </a:p>
        </p:txBody>
      </p:sp>
      <p:pic>
        <p:nvPicPr>
          <p:cNvPr id="6" name="Picture 5">
            <a:extLst>
              <a:ext uri="{FF2B5EF4-FFF2-40B4-BE49-F238E27FC236}">
                <a16:creationId xmlns:a16="http://schemas.microsoft.com/office/drawing/2014/main" id="{BDD78DE8-65AA-45E1-A907-AC46D922DA91}"/>
              </a:ext>
            </a:extLst>
          </p:cNvPr>
          <p:cNvPicPr>
            <a:picLocks noChangeAspect="1"/>
          </p:cNvPicPr>
          <p:nvPr/>
        </p:nvPicPr>
        <p:blipFill rotWithShape="1">
          <a:blip r:embed="rId4">
            <a:extLst>
              <a:ext uri="{BEBA8EAE-BF5A-486C-A8C5-ECC9F3942E4B}">
                <a14:imgProps xmlns:a14="http://schemas.microsoft.com/office/drawing/2010/main">
                  <a14:imgLayer r:embed="rId5">
                    <a14:imgEffect>
                      <a14:brightnessContrast contrast="-40000"/>
                    </a14:imgEffect>
                  </a14:imgLayer>
                </a14:imgProps>
              </a:ext>
            </a:extLst>
          </a:blip>
          <a:srcRect r="15870"/>
          <a:stretch/>
        </p:blipFill>
        <p:spPr>
          <a:xfrm>
            <a:off x="6840777" y="1674613"/>
            <a:ext cx="3413569" cy="3770029"/>
          </a:xfrm>
          <a:prstGeom prst="rect">
            <a:avLst/>
          </a:prstGeom>
        </p:spPr>
      </p:pic>
    </p:spTree>
    <p:extLst>
      <p:ext uri="{BB962C8B-B14F-4D97-AF65-F5344CB8AC3E}">
        <p14:creationId xmlns:p14="http://schemas.microsoft.com/office/powerpoint/2010/main" val="1648960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33EB0E20-22C2-4414-8AFC-DF40AAD08BF3}"/>
              </a:ext>
            </a:extLst>
          </p:cNvPr>
          <p:cNvGrpSpPr/>
          <p:nvPr/>
        </p:nvGrpSpPr>
        <p:grpSpPr>
          <a:xfrm>
            <a:off x="1309255" y="3305453"/>
            <a:ext cx="9144000" cy="2849884"/>
            <a:chOff x="0" y="1586623"/>
            <a:chExt cx="9144000" cy="2849884"/>
          </a:xfrm>
        </p:grpSpPr>
        <p:pic>
          <p:nvPicPr>
            <p:cNvPr id="7" name="Picture 6">
              <a:extLst>
                <a:ext uri="{FF2B5EF4-FFF2-40B4-BE49-F238E27FC236}">
                  <a16:creationId xmlns:a16="http://schemas.microsoft.com/office/drawing/2014/main" id="{8BB2DA1A-D810-4E4E-8F9E-96A161D4E609}"/>
                </a:ext>
              </a:extLst>
            </p:cNvPr>
            <p:cNvPicPr>
              <a:picLocks noChangeAspect="1"/>
            </p:cNvPicPr>
            <p:nvPr/>
          </p:nvPicPr>
          <p:blipFill>
            <a:blip r:embed="rId2"/>
            <a:stretch>
              <a:fillRect/>
            </a:stretch>
          </p:blipFill>
          <p:spPr>
            <a:xfrm>
              <a:off x="0" y="1712357"/>
              <a:ext cx="9144000" cy="2724150"/>
            </a:xfrm>
            <a:prstGeom prst="rect">
              <a:avLst/>
            </a:prstGeom>
          </p:spPr>
        </p:pic>
        <p:sp>
          <p:nvSpPr>
            <p:cNvPr id="8" name="TextBox 7">
              <a:extLst>
                <a:ext uri="{FF2B5EF4-FFF2-40B4-BE49-F238E27FC236}">
                  <a16:creationId xmlns:a16="http://schemas.microsoft.com/office/drawing/2014/main" id="{2A9722D2-4162-41BF-82D4-E96D99E74199}"/>
                </a:ext>
              </a:extLst>
            </p:cNvPr>
            <p:cNvSpPr txBox="1"/>
            <p:nvPr/>
          </p:nvSpPr>
          <p:spPr>
            <a:xfrm>
              <a:off x="91550" y="3146363"/>
              <a:ext cx="837089" cy="400110"/>
            </a:xfrm>
            <a:prstGeom prst="rect">
              <a:avLst/>
            </a:prstGeom>
            <a:noFill/>
          </p:spPr>
          <p:txBody>
            <a:bodyPr wrap="none" rtlCol="0">
              <a:spAutoFit/>
            </a:bodyPr>
            <a:lstStyle/>
            <a:p>
              <a:r>
                <a:rPr lang="en-CA" sz="1000" dirty="0"/>
                <a:t>Hyper-</a:t>
              </a:r>
            </a:p>
            <a:p>
              <a:r>
                <a:rPr lang="en-CA" sz="1000" dirty="0"/>
                <a:t>proliferation</a:t>
              </a:r>
            </a:p>
          </p:txBody>
        </p:sp>
        <p:sp>
          <p:nvSpPr>
            <p:cNvPr id="9" name="TextBox 8">
              <a:extLst>
                <a:ext uri="{FF2B5EF4-FFF2-40B4-BE49-F238E27FC236}">
                  <a16:creationId xmlns:a16="http://schemas.microsoft.com/office/drawing/2014/main" id="{CB935CAB-8CF8-4531-960F-C89B8E3C1999}"/>
                </a:ext>
              </a:extLst>
            </p:cNvPr>
            <p:cNvSpPr txBox="1"/>
            <p:nvPr/>
          </p:nvSpPr>
          <p:spPr>
            <a:xfrm>
              <a:off x="1372262" y="3031687"/>
              <a:ext cx="471604" cy="400110"/>
            </a:xfrm>
            <a:prstGeom prst="rect">
              <a:avLst/>
            </a:prstGeom>
            <a:noFill/>
          </p:spPr>
          <p:txBody>
            <a:bodyPr wrap="none" rtlCol="0">
              <a:spAutoFit/>
            </a:bodyPr>
            <a:lstStyle/>
            <a:p>
              <a:r>
                <a:rPr lang="en-CA" sz="1000" dirty="0"/>
                <a:t>Small</a:t>
              </a:r>
            </a:p>
            <a:p>
              <a:r>
                <a:rPr lang="en-CA" sz="1000" dirty="0"/>
                <a:t>Polyp</a:t>
              </a:r>
            </a:p>
          </p:txBody>
        </p:sp>
        <p:sp>
          <p:nvSpPr>
            <p:cNvPr id="10" name="TextBox 9">
              <a:extLst>
                <a:ext uri="{FF2B5EF4-FFF2-40B4-BE49-F238E27FC236}">
                  <a16:creationId xmlns:a16="http://schemas.microsoft.com/office/drawing/2014/main" id="{7F95573A-6842-471A-A72A-A22F97CB1FD4}"/>
                </a:ext>
              </a:extLst>
            </p:cNvPr>
            <p:cNvSpPr txBox="1"/>
            <p:nvPr/>
          </p:nvSpPr>
          <p:spPr>
            <a:xfrm>
              <a:off x="2343033" y="2698026"/>
              <a:ext cx="471604" cy="400110"/>
            </a:xfrm>
            <a:prstGeom prst="rect">
              <a:avLst/>
            </a:prstGeom>
            <a:noFill/>
          </p:spPr>
          <p:txBody>
            <a:bodyPr wrap="none" rtlCol="0">
              <a:spAutoFit/>
            </a:bodyPr>
            <a:lstStyle/>
            <a:p>
              <a:r>
                <a:rPr lang="en-CA" sz="1000" dirty="0"/>
                <a:t>Large</a:t>
              </a:r>
            </a:p>
            <a:p>
              <a:r>
                <a:rPr lang="en-CA" sz="1000" dirty="0"/>
                <a:t>Polyp</a:t>
              </a:r>
            </a:p>
          </p:txBody>
        </p:sp>
        <p:sp>
          <p:nvSpPr>
            <p:cNvPr id="11" name="TextBox 10">
              <a:extLst>
                <a:ext uri="{FF2B5EF4-FFF2-40B4-BE49-F238E27FC236}">
                  <a16:creationId xmlns:a16="http://schemas.microsoft.com/office/drawing/2014/main" id="{E42EA49E-EF01-482B-BE04-1C70C7F2DC9A}"/>
                </a:ext>
              </a:extLst>
            </p:cNvPr>
            <p:cNvSpPr txBox="1"/>
            <p:nvPr/>
          </p:nvSpPr>
          <p:spPr>
            <a:xfrm>
              <a:off x="3676256" y="2344083"/>
              <a:ext cx="1050288" cy="553998"/>
            </a:xfrm>
            <a:prstGeom prst="rect">
              <a:avLst/>
            </a:prstGeom>
            <a:noFill/>
          </p:spPr>
          <p:txBody>
            <a:bodyPr wrap="none" rtlCol="0">
              <a:spAutoFit/>
            </a:bodyPr>
            <a:lstStyle/>
            <a:p>
              <a:r>
                <a:rPr lang="en-CA" sz="1000" dirty="0"/>
                <a:t>Severe Dysplasia</a:t>
              </a:r>
            </a:p>
            <a:p>
              <a:r>
                <a:rPr lang="en-CA" sz="1000" dirty="0"/>
                <a:t>(Precancerous</a:t>
              </a:r>
            </a:p>
            <a:p>
              <a:r>
                <a:rPr lang="en-CA" sz="1000" dirty="0"/>
                <a:t>Polyp)</a:t>
              </a:r>
            </a:p>
          </p:txBody>
        </p:sp>
        <p:sp>
          <p:nvSpPr>
            <p:cNvPr id="12" name="TextBox 11">
              <a:extLst>
                <a:ext uri="{FF2B5EF4-FFF2-40B4-BE49-F238E27FC236}">
                  <a16:creationId xmlns:a16="http://schemas.microsoft.com/office/drawing/2014/main" id="{DC33B8EC-3344-404B-B4CB-1DE70DC51CD0}"/>
                </a:ext>
              </a:extLst>
            </p:cNvPr>
            <p:cNvSpPr txBox="1"/>
            <p:nvPr/>
          </p:nvSpPr>
          <p:spPr>
            <a:xfrm>
              <a:off x="5312223" y="1586623"/>
              <a:ext cx="1066318" cy="246221"/>
            </a:xfrm>
            <a:prstGeom prst="rect">
              <a:avLst/>
            </a:prstGeom>
            <a:noFill/>
          </p:spPr>
          <p:txBody>
            <a:bodyPr wrap="none" rtlCol="0">
              <a:spAutoFit/>
            </a:bodyPr>
            <a:lstStyle/>
            <a:p>
              <a:r>
                <a:rPr lang="en-CA" sz="1000" dirty="0"/>
                <a:t>Adenocarcinoma</a:t>
              </a:r>
            </a:p>
          </p:txBody>
        </p:sp>
        <p:sp>
          <p:nvSpPr>
            <p:cNvPr id="13" name="TextBox 12">
              <a:extLst>
                <a:ext uri="{FF2B5EF4-FFF2-40B4-BE49-F238E27FC236}">
                  <a16:creationId xmlns:a16="http://schemas.microsoft.com/office/drawing/2014/main" id="{A75ED479-72E6-466A-9094-2E384F331C1B}"/>
                </a:ext>
              </a:extLst>
            </p:cNvPr>
            <p:cNvSpPr txBox="1"/>
            <p:nvPr/>
          </p:nvSpPr>
          <p:spPr>
            <a:xfrm>
              <a:off x="7519929" y="2593223"/>
              <a:ext cx="545342" cy="246221"/>
            </a:xfrm>
            <a:prstGeom prst="rect">
              <a:avLst/>
            </a:prstGeom>
            <a:noFill/>
          </p:spPr>
          <p:txBody>
            <a:bodyPr wrap="none" rtlCol="0">
              <a:spAutoFit/>
            </a:bodyPr>
            <a:lstStyle/>
            <a:p>
              <a:r>
                <a:rPr lang="en-CA" sz="1000" dirty="0"/>
                <a:t>Cancer</a:t>
              </a:r>
            </a:p>
          </p:txBody>
        </p:sp>
      </p:grpSp>
      <p:sp>
        <p:nvSpPr>
          <p:cNvPr id="4" name="Title 1">
            <a:extLst>
              <a:ext uri="{FF2B5EF4-FFF2-40B4-BE49-F238E27FC236}">
                <a16:creationId xmlns:a16="http://schemas.microsoft.com/office/drawing/2014/main" id="{CF45D085-483A-40BF-9DC8-3EE20C22AAB5}"/>
              </a:ext>
            </a:extLst>
          </p:cNvPr>
          <p:cNvSpPr>
            <a:spLocks noGrp="1"/>
          </p:cNvSpPr>
          <p:nvPr>
            <p:ph type="title"/>
          </p:nvPr>
        </p:nvSpPr>
        <p:spPr>
          <a:xfrm>
            <a:off x="0" y="0"/>
            <a:ext cx="12192000" cy="810532"/>
          </a:xfrm>
        </p:spPr>
        <p:txBody>
          <a:bodyPr/>
          <a:lstStyle/>
          <a:p>
            <a:r>
              <a:rPr lang="en-CA" dirty="0"/>
              <a:t>A rift on the current disease model</a:t>
            </a:r>
          </a:p>
        </p:txBody>
      </p:sp>
      <p:sp>
        <p:nvSpPr>
          <p:cNvPr id="5" name="Rectangle 4">
            <a:extLst>
              <a:ext uri="{FF2B5EF4-FFF2-40B4-BE49-F238E27FC236}">
                <a16:creationId xmlns:a16="http://schemas.microsoft.com/office/drawing/2014/main" id="{70E23494-27E8-4DA9-8C82-4194712235AE}"/>
              </a:ext>
            </a:extLst>
          </p:cNvPr>
          <p:cNvSpPr/>
          <p:nvPr/>
        </p:nvSpPr>
        <p:spPr>
          <a:xfrm>
            <a:off x="28591" y="6261023"/>
            <a:ext cx="5422640" cy="461665"/>
          </a:xfrm>
          <a:prstGeom prst="rect">
            <a:avLst/>
          </a:prstGeom>
        </p:spPr>
        <p:txBody>
          <a:bodyPr wrap="square">
            <a:spAutoFit/>
          </a:bodyPr>
          <a:lstStyle/>
          <a:p>
            <a:pPr marL="228600" indent="-228600">
              <a:buAutoNum type="arabicParenR"/>
            </a:pPr>
            <a:r>
              <a:rPr lang="en-CA" sz="1200" dirty="0"/>
              <a:t>John Hopkins Colon Cancer Center </a:t>
            </a:r>
          </a:p>
          <a:p>
            <a:pPr marL="257175" indent="-257175">
              <a:buAutoNum type="arabicParenR"/>
            </a:pPr>
            <a:r>
              <a:rPr lang="en-CA" sz="1200" dirty="0"/>
              <a:t>Adapted from Flynn KJ, et al. </a:t>
            </a:r>
            <a:r>
              <a:rPr lang="en-CA" sz="1200" dirty="0" err="1"/>
              <a:t>mSphere</a:t>
            </a:r>
            <a:r>
              <a:rPr lang="en-CA" sz="1200" dirty="0"/>
              <a:t>. 2016</a:t>
            </a:r>
          </a:p>
        </p:txBody>
      </p:sp>
      <p:grpSp>
        <p:nvGrpSpPr>
          <p:cNvPr id="14" name="Group 13">
            <a:extLst>
              <a:ext uri="{FF2B5EF4-FFF2-40B4-BE49-F238E27FC236}">
                <a16:creationId xmlns:a16="http://schemas.microsoft.com/office/drawing/2014/main" id="{74F76F38-9678-4E22-A433-2129B31CDFCF}"/>
              </a:ext>
            </a:extLst>
          </p:cNvPr>
          <p:cNvGrpSpPr/>
          <p:nvPr/>
        </p:nvGrpSpPr>
        <p:grpSpPr>
          <a:xfrm>
            <a:off x="5820235" y="1821494"/>
            <a:ext cx="707231" cy="721519"/>
            <a:chOff x="1960975" y="3761217"/>
            <a:chExt cx="707231" cy="721519"/>
          </a:xfrm>
        </p:grpSpPr>
        <p:pic>
          <p:nvPicPr>
            <p:cNvPr id="15" name="Picture 14">
              <a:extLst>
                <a:ext uri="{FF2B5EF4-FFF2-40B4-BE49-F238E27FC236}">
                  <a16:creationId xmlns:a16="http://schemas.microsoft.com/office/drawing/2014/main" id="{BF10D834-74A9-4903-90A3-A3B16D762E22}"/>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2085959" y="3789745"/>
              <a:ext cx="228632" cy="207198"/>
            </a:xfrm>
            <a:prstGeom prst="rect">
              <a:avLst/>
            </a:prstGeom>
          </p:spPr>
        </p:pic>
        <p:pic>
          <p:nvPicPr>
            <p:cNvPr id="16" name="Picture 15">
              <a:extLst>
                <a:ext uri="{FF2B5EF4-FFF2-40B4-BE49-F238E27FC236}">
                  <a16:creationId xmlns:a16="http://schemas.microsoft.com/office/drawing/2014/main" id="{588FB08A-FEC8-44B9-8DF3-9057626DDA5D}"/>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contrast="-40000"/>
                      </a14:imgEffect>
                    </a14:imgLayer>
                  </a14:imgProps>
                </a:ext>
              </a:extLst>
            </a:blip>
            <a:stretch>
              <a:fillRect/>
            </a:stretch>
          </p:blipFill>
          <p:spPr>
            <a:xfrm>
              <a:off x="2050249" y="4014780"/>
              <a:ext cx="214320" cy="244936"/>
            </a:xfrm>
            <a:prstGeom prst="rect">
              <a:avLst/>
            </a:prstGeom>
          </p:spPr>
        </p:pic>
        <p:pic>
          <p:nvPicPr>
            <p:cNvPr id="17" name="Picture 16">
              <a:extLst>
                <a:ext uri="{FF2B5EF4-FFF2-40B4-BE49-F238E27FC236}">
                  <a16:creationId xmlns:a16="http://schemas.microsoft.com/office/drawing/2014/main" id="{3A7EB93B-1694-45C0-9273-FFE416508F0B}"/>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contrast="-40000"/>
                      </a14:imgEffect>
                    </a14:imgLayer>
                  </a14:imgProps>
                </a:ext>
              </a:extLst>
            </a:blip>
            <a:stretch>
              <a:fillRect/>
            </a:stretch>
          </p:blipFill>
          <p:spPr>
            <a:xfrm>
              <a:off x="2300271" y="3882610"/>
              <a:ext cx="242921" cy="250067"/>
            </a:xfrm>
            <a:prstGeom prst="rect">
              <a:avLst/>
            </a:prstGeom>
          </p:spPr>
        </p:pic>
        <p:pic>
          <p:nvPicPr>
            <p:cNvPr id="18" name="Picture 17">
              <a:extLst>
                <a:ext uri="{FF2B5EF4-FFF2-40B4-BE49-F238E27FC236}">
                  <a16:creationId xmlns:a16="http://schemas.microsoft.com/office/drawing/2014/main" id="{CC3D2F79-9CF8-4C91-B52E-C2FC3A6009E5}"/>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2203835" y="4182655"/>
              <a:ext cx="254296" cy="232183"/>
            </a:xfrm>
            <a:prstGeom prst="rect">
              <a:avLst/>
            </a:prstGeom>
          </p:spPr>
        </p:pic>
        <p:sp>
          <p:nvSpPr>
            <p:cNvPr id="19" name="Oval 18">
              <a:extLst>
                <a:ext uri="{FF2B5EF4-FFF2-40B4-BE49-F238E27FC236}">
                  <a16:creationId xmlns:a16="http://schemas.microsoft.com/office/drawing/2014/main" id="{F0F6E970-5BDB-4248-9DE5-1D05ED76FE11}"/>
                </a:ext>
              </a:extLst>
            </p:cNvPr>
            <p:cNvSpPr/>
            <p:nvPr/>
          </p:nvSpPr>
          <p:spPr>
            <a:xfrm>
              <a:off x="1960975" y="376121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21" name="Group 20">
            <a:extLst>
              <a:ext uri="{FF2B5EF4-FFF2-40B4-BE49-F238E27FC236}">
                <a16:creationId xmlns:a16="http://schemas.microsoft.com/office/drawing/2014/main" id="{C7AC973A-9B7F-41B6-A214-E042E73D9A03}"/>
              </a:ext>
            </a:extLst>
          </p:cNvPr>
          <p:cNvGrpSpPr/>
          <p:nvPr/>
        </p:nvGrpSpPr>
        <p:grpSpPr>
          <a:xfrm>
            <a:off x="1141413" y="2541214"/>
            <a:ext cx="707231" cy="721519"/>
            <a:chOff x="4342194" y="4297707"/>
            <a:chExt cx="707231" cy="721519"/>
          </a:xfrm>
        </p:grpSpPr>
        <p:pic>
          <p:nvPicPr>
            <p:cNvPr id="22" name="Picture 21">
              <a:extLst>
                <a:ext uri="{FF2B5EF4-FFF2-40B4-BE49-F238E27FC236}">
                  <a16:creationId xmlns:a16="http://schemas.microsoft.com/office/drawing/2014/main" id="{5937BEAC-0500-48F0-BB16-5A9C41E164B7}"/>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4722520" y="4351557"/>
              <a:ext cx="121461" cy="114316"/>
            </a:xfrm>
            <a:prstGeom prst="rect">
              <a:avLst/>
            </a:prstGeom>
          </p:spPr>
        </p:pic>
        <p:pic>
          <p:nvPicPr>
            <p:cNvPr id="23" name="Picture 22">
              <a:extLst>
                <a:ext uri="{FF2B5EF4-FFF2-40B4-BE49-F238E27FC236}">
                  <a16:creationId xmlns:a16="http://schemas.microsoft.com/office/drawing/2014/main" id="{2DF1BC71-CF5B-49A8-9CC3-A7ADD1BF120B}"/>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4695810" y="4508890"/>
              <a:ext cx="214343" cy="107171"/>
            </a:xfrm>
            <a:prstGeom prst="rect">
              <a:avLst/>
            </a:prstGeom>
          </p:spPr>
        </p:pic>
        <p:pic>
          <p:nvPicPr>
            <p:cNvPr id="24" name="Picture 23">
              <a:extLst>
                <a:ext uri="{FF2B5EF4-FFF2-40B4-BE49-F238E27FC236}">
                  <a16:creationId xmlns:a16="http://schemas.microsoft.com/office/drawing/2014/main" id="{28D40F33-69BF-4819-8C50-2D69547DC042}"/>
                </a:ext>
              </a:extLst>
            </p:cNvPr>
            <p:cNvPicPr>
              <a:picLocks noChangeAspect="1"/>
            </p:cNvPicPr>
            <p:nvPr/>
          </p:nvPicPr>
          <p:blipFill>
            <a:blip r:embed="rId15">
              <a:extLst>
                <a:ext uri="{BEBA8EAE-BF5A-486C-A8C5-ECC9F3942E4B}">
                  <a14:imgProps xmlns:a14="http://schemas.microsoft.com/office/drawing/2010/main">
                    <a14:imgLayer r:embed="rId16">
                      <a14:imgEffect>
                        <a14:brightnessContrast contrast="-40000"/>
                      </a14:imgEffect>
                    </a14:imgLayer>
                  </a14:imgProps>
                </a:ext>
              </a:extLst>
            </a:blip>
            <a:stretch>
              <a:fillRect/>
            </a:stretch>
          </p:blipFill>
          <p:spPr>
            <a:xfrm>
              <a:off x="4512457" y="4389827"/>
              <a:ext cx="171474" cy="107171"/>
            </a:xfrm>
            <a:prstGeom prst="rect">
              <a:avLst/>
            </a:prstGeom>
          </p:spPr>
        </p:pic>
        <p:pic>
          <p:nvPicPr>
            <p:cNvPr id="25" name="Picture 24">
              <a:extLst>
                <a:ext uri="{FF2B5EF4-FFF2-40B4-BE49-F238E27FC236}">
                  <a16:creationId xmlns:a16="http://schemas.microsoft.com/office/drawing/2014/main" id="{25ED1380-3185-4823-850F-23A28AE7277F}"/>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4502938" y="4500557"/>
              <a:ext cx="133356" cy="133356"/>
            </a:xfrm>
            <a:prstGeom prst="rect">
              <a:avLst/>
            </a:prstGeom>
          </p:spPr>
        </p:pic>
        <p:pic>
          <p:nvPicPr>
            <p:cNvPr id="26" name="Picture 25">
              <a:extLst>
                <a:ext uri="{FF2B5EF4-FFF2-40B4-BE49-F238E27FC236}">
                  <a16:creationId xmlns:a16="http://schemas.microsoft.com/office/drawing/2014/main" id="{F22670F9-F61D-4F9F-AAA0-E9727C6D0C01}"/>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4592229" y="4614853"/>
              <a:ext cx="164330" cy="142895"/>
            </a:xfrm>
            <a:prstGeom prst="rect">
              <a:avLst/>
            </a:prstGeom>
          </p:spPr>
        </p:pic>
        <p:pic>
          <p:nvPicPr>
            <p:cNvPr id="27" name="Picture 26">
              <a:extLst>
                <a:ext uri="{FF2B5EF4-FFF2-40B4-BE49-F238E27FC236}">
                  <a16:creationId xmlns:a16="http://schemas.microsoft.com/office/drawing/2014/main" id="{E32D45C6-3B25-4C2B-947B-1CA66FBB87D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4801783" y="4625569"/>
              <a:ext cx="191699" cy="217259"/>
            </a:xfrm>
            <a:prstGeom prst="rect">
              <a:avLst/>
            </a:prstGeom>
          </p:spPr>
        </p:pic>
        <p:pic>
          <p:nvPicPr>
            <p:cNvPr id="28" name="Picture 27">
              <a:extLst>
                <a:ext uri="{FF2B5EF4-FFF2-40B4-BE49-F238E27FC236}">
                  <a16:creationId xmlns:a16="http://schemas.microsoft.com/office/drawing/2014/main" id="{B3544A24-ED2F-49F2-9CCF-DC29B07FCFB7}"/>
                </a:ext>
              </a:extLst>
            </p:cNvPr>
            <p:cNvPicPr>
              <a:picLocks noChangeAspect="1"/>
            </p:cNvPicPr>
            <p:nvPr/>
          </p:nvPicPr>
          <p:blipFill>
            <a:blip r:embed="rId23">
              <a:extLst>
                <a:ext uri="{BEBA8EAE-BF5A-486C-A8C5-ECC9F3942E4B}">
                  <a14:imgProps xmlns:a14="http://schemas.microsoft.com/office/drawing/2010/main">
                    <a14:imgLayer r:embed="rId24">
                      <a14:imgEffect>
                        <a14:brightnessContrast contrast="-40000"/>
                      </a14:imgEffect>
                    </a14:imgLayer>
                  </a14:imgProps>
                </a:ext>
              </a:extLst>
            </a:blip>
            <a:stretch>
              <a:fillRect/>
            </a:stretch>
          </p:blipFill>
          <p:spPr>
            <a:xfrm>
              <a:off x="4361252" y="4686292"/>
              <a:ext cx="227715" cy="242896"/>
            </a:xfrm>
            <a:prstGeom prst="rect">
              <a:avLst/>
            </a:prstGeom>
          </p:spPr>
        </p:pic>
        <p:pic>
          <p:nvPicPr>
            <p:cNvPr id="29" name="Picture 28">
              <a:extLst>
                <a:ext uri="{FF2B5EF4-FFF2-40B4-BE49-F238E27FC236}">
                  <a16:creationId xmlns:a16="http://schemas.microsoft.com/office/drawing/2014/main" id="{1A2A8322-D9B8-49BF-B732-77F4D7126530}"/>
                </a:ext>
              </a:extLst>
            </p:cNvPr>
            <p:cNvPicPr>
              <a:picLocks noChangeAspect="1"/>
            </p:cNvPicPr>
            <p:nvPr/>
          </p:nvPicPr>
          <p:blipFill>
            <a:blip r:embed="rId25">
              <a:extLst>
                <a:ext uri="{BEBA8EAE-BF5A-486C-A8C5-ECC9F3942E4B}">
                  <a14:imgProps xmlns:a14="http://schemas.microsoft.com/office/drawing/2010/main">
                    <a14:imgLayer r:embed="rId26">
                      <a14:imgEffect>
                        <a14:brightnessContrast contrast="-40000"/>
                      </a14:imgEffect>
                    </a14:imgLayer>
                  </a14:imgProps>
                </a:ext>
              </a:extLst>
            </a:blip>
            <a:stretch>
              <a:fillRect/>
            </a:stretch>
          </p:blipFill>
          <p:spPr>
            <a:xfrm>
              <a:off x="4646997" y="4807734"/>
              <a:ext cx="178619" cy="142895"/>
            </a:xfrm>
            <a:prstGeom prst="rect">
              <a:avLst/>
            </a:prstGeom>
          </p:spPr>
        </p:pic>
        <p:sp>
          <p:nvSpPr>
            <p:cNvPr id="30" name="Oval 29">
              <a:extLst>
                <a:ext uri="{FF2B5EF4-FFF2-40B4-BE49-F238E27FC236}">
                  <a16:creationId xmlns:a16="http://schemas.microsoft.com/office/drawing/2014/main" id="{252A0FE6-B3B8-4A03-B766-EBB4DB5737D0}"/>
                </a:ext>
              </a:extLst>
            </p:cNvPr>
            <p:cNvSpPr/>
            <p:nvPr/>
          </p:nvSpPr>
          <p:spPr>
            <a:xfrm>
              <a:off x="4342194" y="429770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31" name="Arrow: Bent 30">
            <a:extLst>
              <a:ext uri="{FF2B5EF4-FFF2-40B4-BE49-F238E27FC236}">
                <a16:creationId xmlns:a16="http://schemas.microsoft.com/office/drawing/2014/main" id="{E20C8F60-E468-4D1E-9156-2BAE73AE8582}"/>
              </a:ext>
            </a:extLst>
          </p:cNvPr>
          <p:cNvSpPr/>
          <p:nvPr/>
        </p:nvSpPr>
        <p:spPr>
          <a:xfrm rot="5400000">
            <a:off x="6507869" y="2302541"/>
            <a:ext cx="768941" cy="640609"/>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grpSp>
        <p:nvGrpSpPr>
          <p:cNvPr id="32" name="Group 31">
            <a:extLst>
              <a:ext uri="{FF2B5EF4-FFF2-40B4-BE49-F238E27FC236}">
                <a16:creationId xmlns:a16="http://schemas.microsoft.com/office/drawing/2014/main" id="{2E7B86E2-9F23-49DA-A370-201C655F4A0B}"/>
              </a:ext>
            </a:extLst>
          </p:cNvPr>
          <p:cNvGrpSpPr/>
          <p:nvPr/>
        </p:nvGrpSpPr>
        <p:grpSpPr>
          <a:xfrm>
            <a:off x="3212959" y="2554850"/>
            <a:ext cx="707231" cy="721519"/>
            <a:chOff x="3281767" y="4801054"/>
            <a:chExt cx="707231" cy="721519"/>
          </a:xfrm>
        </p:grpSpPr>
        <p:pic>
          <p:nvPicPr>
            <p:cNvPr id="33" name="Picture 32">
              <a:extLst>
                <a:ext uri="{FF2B5EF4-FFF2-40B4-BE49-F238E27FC236}">
                  <a16:creationId xmlns:a16="http://schemas.microsoft.com/office/drawing/2014/main" id="{BE8D84EE-EAF1-4267-8808-29E8D3D987D1}"/>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34" name="Picture 33">
              <a:extLst>
                <a:ext uri="{FF2B5EF4-FFF2-40B4-BE49-F238E27FC236}">
                  <a16:creationId xmlns:a16="http://schemas.microsoft.com/office/drawing/2014/main" id="{C0A0EBFD-9E1E-4072-A653-68A29630A0C8}"/>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35" name="Picture 34">
              <a:extLst>
                <a:ext uri="{FF2B5EF4-FFF2-40B4-BE49-F238E27FC236}">
                  <a16:creationId xmlns:a16="http://schemas.microsoft.com/office/drawing/2014/main" id="{D4D7B191-737C-4647-B1C2-DAAD9ABAB2D3}"/>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36" name="Picture 35">
              <a:extLst>
                <a:ext uri="{FF2B5EF4-FFF2-40B4-BE49-F238E27FC236}">
                  <a16:creationId xmlns:a16="http://schemas.microsoft.com/office/drawing/2014/main" id="{731470C6-4689-4335-8E6E-C78974CAF32F}"/>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37" name="Picture 36">
              <a:extLst>
                <a:ext uri="{FF2B5EF4-FFF2-40B4-BE49-F238E27FC236}">
                  <a16:creationId xmlns:a16="http://schemas.microsoft.com/office/drawing/2014/main" id="{5A3E4E24-7761-4733-82D7-0BC3F38C9BBE}"/>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38" name="Picture 37">
              <a:extLst>
                <a:ext uri="{FF2B5EF4-FFF2-40B4-BE49-F238E27FC236}">
                  <a16:creationId xmlns:a16="http://schemas.microsoft.com/office/drawing/2014/main" id="{9C5924CD-3AD3-4086-933E-CFD2BB8D39D7}"/>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39" name="Picture 38">
              <a:extLst>
                <a:ext uri="{FF2B5EF4-FFF2-40B4-BE49-F238E27FC236}">
                  <a16:creationId xmlns:a16="http://schemas.microsoft.com/office/drawing/2014/main" id="{E4CD9C17-E265-4EFF-BBA0-C1F7D03956AF}"/>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40" name="Picture 39">
              <a:extLst>
                <a:ext uri="{FF2B5EF4-FFF2-40B4-BE49-F238E27FC236}">
                  <a16:creationId xmlns:a16="http://schemas.microsoft.com/office/drawing/2014/main" id="{A90DE020-BDD4-43B6-B944-C773D3C308C7}"/>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41" name="Oval 40">
              <a:extLst>
                <a:ext uri="{FF2B5EF4-FFF2-40B4-BE49-F238E27FC236}">
                  <a16:creationId xmlns:a16="http://schemas.microsoft.com/office/drawing/2014/main" id="{9C906D2D-6BE1-4208-9A9D-73B3B97B1FE4}"/>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42" name="Rectangle: Rounded Corners 41">
            <a:extLst>
              <a:ext uri="{FF2B5EF4-FFF2-40B4-BE49-F238E27FC236}">
                <a16:creationId xmlns:a16="http://schemas.microsoft.com/office/drawing/2014/main" id="{3F128257-165E-43D4-84D3-75BFEA636A4F}"/>
              </a:ext>
            </a:extLst>
          </p:cNvPr>
          <p:cNvSpPr/>
          <p:nvPr/>
        </p:nvSpPr>
        <p:spPr>
          <a:xfrm>
            <a:off x="1059873" y="1704110"/>
            <a:ext cx="7455477" cy="1601065"/>
          </a:xfrm>
          <a:prstGeom prst="roundRect">
            <a:avLst/>
          </a:prstGeom>
          <a:noFill/>
          <a:ln w="34925"/>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grpSp>
        <p:nvGrpSpPr>
          <p:cNvPr id="51" name="Group 50">
            <a:extLst>
              <a:ext uri="{FF2B5EF4-FFF2-40B4-BE49-F238E27FC236}">
                <a16:creationId xmlns:a16="http://schemas.microsoft.com/office/drawing/2014/main" id="{3DD24C08-3DAC-4675-885F-4629668C9FC1}"/>
              </a:ext>
            </a:extLst>
          </p:cNvPr>
          <p:cNvGrpSpPr/>
          <p:nvPr/>
        </p:nvGrpSpPr>
        <p:grpSpPr>
          <a:xfrm>
            <a:off x="1908237" y="2717190"/>
            <a:ext cx="1254063" cy="359385"/>
            <a:chOff x="2240745" y="3082203"/>
            <a:chExt cx="1761875" cy="359385"/>
          </a:xfrm>
        </p:grpSpPr>
        <p:sp>
          <p:nvSpPr>
            <p:cNvPr id="20" name="Arrow: Right 19">
              <a:extLst>
                <a:ext uri="{FF2B5EF4-FFF2-40B4-BE49-F238E27FC236}">
                  <a16:creationId xmlns:a16="http://schemas.microsoft.com/office/drawing/2014/main" id="{C2343260-B2D7-4D6C-9258-4232033D5B90}"/>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50" name="Arrow: Right 49">
              <a:extLst>
                <a:ext uri="{FF2B5EF4-FFF2-40B4-BE49-F238E27FC236}">
                  <a16:creationId xmlns:a16="http://schemas.microsoft.com/office/drawing/2014/main" id="{69B19228-8034-497E-8764-DAF87A7BE112}"/>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65" name="Group 64">
            <a:extLst>
              <a:ext uri="{FF2B5EF4-FFF2-40B4-BE49-F238E27FC236}">
                <a16:creationId xmlns:a16="http://schemas.microsoft.com/office/drawing/2014/main" id="{1836E43B-1165-4053-9489-C231AEF77B7B}"/>
              </a:ext>
            </a:extLst>
          </p:cNvPr>
          <p:cNvGrpSpPr/>
          <p:nvPr/>
        </p:nvGrpSpPr>
        <p:grpSpPr>
          <a:xfrm>
            <a:off x="5379244" y="2546191"/>
            <a:ext cx="707231" cy="721519"/>
            <a:chOff x="6520731" y="1917541"/>
            <a:chExt cx="707231" cy="721519"/>
          </a:xfrm>
        </p:grpSpPr>
        <p:grpSp>
          <p:nvGrpSpPr>
            <p:cNvPr id="52" name="Group 51">
              <a:extLst>
                <a:ext uri="{FF2B5EF4-FFF2-40B4-BE49-F238E27FC236}">
                  <a16:creationId xmlns:a16="http://schemas.microsoft.com/office/drawing/2014/main" id="{02C28E45-B045-4E84-8205-BEEC3AE84F1B}"/>
                </a:ext>
              </a:extLst>
            </p:cNvPr>
            <p:cNvGrpSpPr/>
            <p:nvPr/>
          </p:nvGrpSpPr>
          <p:grpSpPr>
            <a:xfrm>
              <a:off x="6520731" y="1917541"/>
              <a:ext cx="707231" cy="721519"/>
              <a:chOff x="3281767" y="4801054"/>
              <a:chExt cx="707231" cy="721519"/>
            </a:xfrm>
          </p:grpSpPr>
          <p:pic>
            <p:nvPicPr>
              <p:cNvPr id="53" name="Picture 52">
                <a:extLst>
                  <a:ext uri="{FF2B5EF4-FFF2-40B4-BE49-F238E27FC236}">
                    <a16:creationId xmlns:a16="http://schemas.microsoft.com/office/drawing/2014/main" id="{AAD63F53-EFB1-47F9-AD64-226BAABC86B5}"/>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54" name="Picture 53">
                <a:extLst>
                  <a:ext uri="{FF2B5EF4-FFF2-40B4-BE49-F238E27FC236}">
                    <a16:creationId xmlns:a16="http://schemas.microsoft.com/office/drawing/2014/main" id="{045C10C8-E6DA-40EF-A425-8A40B3A2ED62}"/>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55" name="Picture 54">
                <a:extLst>
                  <a:ext uri="{FF2B5EF4-FFF2-40B4-BE49-F238E27FC236}">
                    <a16:creationId xmlns:a16="http://schemas.microsoft.com/office/drawing/2014/main" id="{33E50A95-962E-48F3-9182-C97690A0604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56" name="Picture 55">
                <a:extLst>
                  <a:ext uri="{FF2B5EF4-FFF2-40B4-BE49-F238E27FC236}">
                    <a16:creationId xmlns:a16="http://schemas.microsoft.com/office/drawing/2014/main" id="{5764CE4B-706B-452B-BD32-C29CCAEAA1DB}"/>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57" name="Picture 56">
                <a:extLst>
                  <a:ext uri="{FF2B5EF4-FFF2-40B4-BE49-F238E27FC236}">
                    <a16:creationId xmlns:a16="http://schemas.microsoft.com/office/drawing/2014/main" id="{9EBEBEBD-EF5D-46B5-A57D-AB57CC7CB8A3}"/>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58" name="Picture 57">
                <a:extLst>
                  <a:ext uri="{FF2B5EF4-FFF2-40B4-BE49-F238E27FC236}">
                    <a16:creationId xmlns:a16="http://schemas.microsoft.com/office/drawing/2014/main" id="{957C0282-5BB5-48B0-8634-1A375948E4C1}"/>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59" name="Picture 58">
                <a:extLst>
                  <a:ext uri="{FF2B5EF4-FFF2-40B4-BE49-F238E27FC236}">
                    <a16:creationId xmlns:a16="http://schemas.microsoft.com/office/drawing/2014/main" id="{76744DB9-43D7-46CF-92DA-008B1F716D33}"/>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60" name="Picture 59">
                <a:extLst>
                  <a:ext uri="{FF2B5EF4-FFF2-40B4-BE49-F238E27FC236}">
                    <a16:creationId xmlns:a16="http://schemas.microsoft.com/office/drawing/2014/main" id="{E08BD0CE-76E9-4B3A-8261-9F37F59CD765}"/>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61" name="Oval 60">
                <a:extLst>
                  <a:ext uri="{FF2B5EF4-FFF2-40B4-BE49-F238E27FC236}">
                    <a16:creationId xmlns:a16="http://schemas.microsoft.com/office/drawing/2014/main" id="{7E47D9FA-2173-407E-A8AB-FA59BBA01552}"/>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63" name="Freeform: Shape 62">
              <a:extLst>
                <a:ext uri="{FF2B5EF4-FFF2-40B4-BE49-F238E27FC236}">
                  <a16:creationId xmlns:a16="http://schemas.microsoft.com/office/drawing/2014/main" id="{ED715847-D27A-4F81-80F8-C96718AAD879}"/>
                </a:ext>
              </a:extLst>
            </p:cNvPr>
            <p:cNvSpPr/>
            <p:nvPr/>
          </p:nvSpPr>
          <p:spPr>
            <a:xfrm>
              <a:off x="6800760" y="2347511"/>
              <a:ext cx="219165" cy="277478"/>
            </a:xfrm>
            <a:custGeom>
              <a:avLst/>
              <a:gdLst>
                <a:gd name="connsiteX0" fmla="*/ 128678 w 219165"/>
                <a:gd name="connsiteY0" fmla="*/ 43264 h 277478"/>
                <a:gd name="connsiteX1" fmla="*/ 128678 w 219165"/>
                <a:gd name="connsiteY1" fmla="*/ 43264 h 277478"/>
                <a:gd name="connsiteX2" fmla="*/ 95340 w 219165"/>
                <a:gd name="connsiteY2" fmla="*/ 14689 h 277478"/>
                <a:gd name="connsiteX3" fmla="*/ 90578 w 219165"/>
                <a:gd name="connsiteY3" fmla="*/ 402 h 277478"/>
                <a:gd name="connsiteX4" fmla="*/ 47715 w 219165"/>
                <a:gd name="connsiteY4" fmla="*/ 19452 h 277478"/>
                <a:gd name="connsiteX5" fmla="*/ 19140 w 219165"/>
                <a:gd name="connsiteY5" fmla="*/ 28977 h 277478"/>
                <a:gd name="connsiteX6" fmla="*/ 4853 w 219165"/>
                <a:gd name="connsiteY6" fmla="*/ 81364 h 277478"/>
                <a:gd name="connsiteX7" fmla="*/ 9615 w 219165"/>
                <a:gd name="connsiteY7" fmla="*/ 95652 h 277478"/>
                <a:gd name="connsiteX8" fmla="*/ 28665 w 219165"/>
                <a:gd name="connsiteY8" fmla="*/ 124227 h 277478"/>
                <a:gd name="connsiteX9" fmla="*/ 38190 w 219165"/>
                <a:gd name="connsiteY9" fmla="*/ 214714 h 277478"/>
                <a:gd name="connsiteX10" fmla="*/ 47715 w 219165"/>
                <a:gd name="connsiteY10" fmla="*/ 229002 h 277478"/>
                <a:gd name="connsiteX11" fmla="*/ 62003 w 219165"/>
                <a:gd name="connsiteY11" fmla="*/ 243289 h 277478"/>
                <a:gd name="connsiteX12" fmla="*/ 85815 w 219165"/>
                <a:gd name="connsiteY12" fmla="*/ 262339 h 277478"/>
                <a:gd name="connsiteX13" fmla="*/ 95340 w 219165"/>
                <a:gd name="connsiteY13" fmla="*/ 276627 h 277478"/>
                <a:gd name="connsiteX14" fmla="*/ 123915 w 219165"/>
                <a:gd name="connsiteY14" fmla="*/ 271864 h 277478"/>
                <a:gd name="connsiteX15" fmla="*/ 147728 w 219165"/>
                <a:gd name="connsiteY15" fmla="*/ 248052 h 277478"/>
                <a:gd name="connsiteX16" fmla="*/ 185828 w 219165"/>
                <a:gd name="connsiteY16" fmla="*/ 243289 h 277478"/>
                <a:gd name="connsiteX17" fmla="*/ 214403 w 219165"/>
                <a:gd name="connsiteY17" fmla="*/ 224239 h 277478"/>
                <a:gd name="connsiteX18" fmla="*/ 219165 w 219165"/>
                <a:gd name="connsiteY18" fmla="*/ 209952 h 277478"/>
                <a:gd name="connsiteX19" fmla="*/ 214403 w 219165"/>
                <a:gd name="connsiteY19" fmla="*/ 181377 h 277478"/>
                <a:gd name="connsiteX20" fmla="*/ 185828 w 219165"/>
                <a:gd name="connsiteY20" fmla="*/ 162327 h 277478"/>
                <a:gd name="connsiteX21" fmla="*/ 157253 w 219165"/>
                <a:gd name="connsiteY21" fmla="*/ 148039 h 277478"/>
                <a:gd name="connsiteX22" fmla="*/ 147728 w 219165"/>
                <a:gd name="connsiteY22" fmla="*/ 133752 h 277478"/>
                <a:gd name="connsiteX23" fmla="*/ 133440 w 219165"/>
                <a:gd name="connsiteY23" fmla="*/ 124227 h 277478"/>
                <a:gd name="connsiteX24" fmla="*/ 138203 w 219165"/>
                <a:gd name="connsiteY24" fmla="*/ 81364 h 277478"/>
                <a:gd name="connsiteX25" fmla="*/ 128678 w 219165"/>
                <a:gd name="connsiteY25" fmla="*/ 43264 h 277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9165" h="277478">
                  <a:moveTo>
                    <a:pt x="128678" y="43264"/>
                  </a:moveTo>
                  <a:lnTo>
                    <a:pt x="128678" y="43264"/>
                  </a:lnTo>
                  <a:cubicBezTo>
                    <a:pt x="117565" y="33739"/>
                    <a:pt x="105064" y="25628"/>
                    <a:pt x="95340" y="14689"/>
                  </a:cubicBezTo>
                  <a:cubicBezTo>
                    <a:pt x="92005" y="10937"/>
                    <a:pt x="95547" y="1112"/>
                    <a:pt x="90578" y="402"/>
                  </a:cubicBezTo>
                  <a:cubicBezTo>
                    <a:pt x="69118" y="-2663"/>
                    <a:pt x="63205" y="12568"/>
                    <a:pt x="47715" y="19452"/>
                  </a:cubicBezTo>
                  <a:cubicBezTo>
                    <a:pt x="38540" y="23530"/>
                    <a:pt x="19140" y="28977"/>
                    <a:pt x="19140" y="28977"/>
                  </a:cubicBezTo>
                  <a:cubicBezTo>
                    <a:pt x="-2599" y="61586"/>
                    <a:pt x="-3429" y="48237"/>
                    <a:pt x="4853" y="81364"/>
                  </a:cubicBezTo>
                  <a:cubicBezTo>
                    <a:pt x="6071" y="86234"/>
                    <a:pt x="7177" y="91264"/>
                    <a:pt x="9615" y="95652"/>
                  </a:cubicBezTo>
                  <a:cubicBezTo>
                    <a:pt x="15174" y="105659"/>
                    <a:pt x="28665" y="124227"/>
                    <a:pt x="28665" y="124227"/>
                  </a:cubicBezTo>
                  <a:cubicBezTo>
                    <a:pt x="29101" y="131208"/>
                    <a:pt x="26296" y="190925"/>
                    <a:pt x="38190" y="214714"/>
                  </a:cubicBezTo>
                  <a:cubicBezTo>
                    <a:pt x="40750" y="219834"/>
                    <a:pt x="44051" y="224605"/>
                    <a:pt x="47715" y="229002"/>
                  </a:cubicBezTo>
                  <a:cubicBezTo>
                    <a:pt x="52027" y="234176"/>
                    <a:pt x="57691" y="238115"/>
                    <a:pt x="62003" y="243289"/>
                  </a:cubicBezTo>
                  <a:cubicBezTo>
                    <a:pt x="78575" y="263174"/>
                    <a:pt x="62360" y="254521"/>
                    <a:pt x="85815" y="262339"/>
                  </a:cubicBezTo>
                  <a:cubicBezTo>
                    <a:pt x="88990" y="267102"/>
                    <a:pt x="89787" y="275239"/>
                    <a:pt x="95340" y="276627"/>
                  </a:cubicBezTo>
                  <a:cubicBezTo>
                    <a:pt x="104708" y="278969"/>
                    <a:pt x="115278" y="276182"/>
                    <a:pt x="123915" y="271864"/>
                  </a:cubicBezTo>
                  <a:cubicBezTo>
                    <a:pt x="159477" y="254083"/>
                    <a:pt x="105815" y="259483"/>
                    <a:pt x="147728" y="248052"/>
                  </a:cubicBezTo>
                  <a:cubicBezTo>
                    <a:pt x="160076" y="244684"/>
                    <a:pt x="173128" y="244877"/>
                    <a:pt x="185828" y="243289"/>
                  </a:cubicBezTo>
                  <a:cubicBezTo>
                    <a:pt x="200807" y="238296"/>
                    <a:pt x="204210" y="239529"/>
                    <a:pt x="214403" y="224239"/>
                  </a:cubicBezTo>
                  <a:cubicBezTo>
                    <a:pt x="217188" y="220062"/>
                    <a:pt x="217578" y="214714"/>
                    <a:pt x="219165" y="209952"/>
                  </a:cubicBezTo>
                  <a:cubicBezTo>
                    <a:pt x="217578" y="200427"/>
                    <a:pt x="219941" y="189288"/>
                    <a:pt x="214403" y="181377"/>
                  </a:cubicBezTo>
                  <a:cubicBezTo>
                    <a:pt x="207838" y="171999"/>
                    <a:pt x="195353" y="168677"/>
                    <a:pt x="185828" y="162327"/>
                  </a:cubicBezTo>
                  <a:cubicBezTo>
                    <a:pt x="167364" y="150018"/>
                    <a:pt x="176969" y="154612"/>
                    <a:pt x="157253" y="148039"/>
                  </a:cubicBezTo>
                  <a:cubicBezTo>
                    <a:pt x="154078" y="143277"/>
                    <a:pt x="151775" y="137799"/>
                    <a:pt x="147728" y="133752"/>
                  </a:cubicBezTo>
                  <a:cubicBezTo>
                    <a:pt x="143680" y="129705"/>
                    <a:pt x="134464" y="129859"/>
                    <a:pt x="133440" y="124227"/>
                  </a:cubicBezTo>
                  <a:cubicBezTo>
                    <a:pt x="130868" y="110083"/>
                    <a:pt x="135840" y="95544"/>
                    <a:pt x="138203" y="81364"/>
                  </a:cubicBezTo>
                  <a:cubicBezTo>
                    <a:pt x="140835" y="65571"/>
                    <a:pt x="130266" y="49614"/>
                    <a:pt x="128678" y="43264"/>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4" name="Freeform: Shape 63">
              <a:extLst>
                <a:ext uri="{FF2B5EF4-FFF2-40B4-BE49-F238E27FC236}">
                  <a16:creationId xmlns:a16="http://schemas.microsoft.com/office/drawing/2014/main" id="{6EB7C754-F252-4FA7-9FCD-C5270F7FFCCD}"/>
                </a:ext>
              </a:extLst>
            </p:cNvPr>
            <p:cNvSpPr/>
            <p:nvPr/>
          </p:nvSpPr>
          <p:spPr>
            <a:xfrm>
              <a:off x="6900863" y="1959769"/>
              <a:ext cx="123825" cy="138112"/>
            </a:xfrm>
            <a:custGeom>
              <a:avLst/>
              <a:gdLst>
                <a:gd name="connsiteX0" fmla="*/ 123825 w 123825"/>
                <a:gd name="connsiteY0" fmla="*/ 100012 h 138112"/>
                <a:gd name="connsiteX1" fmla="*/ 123825 w 123825"/>
                <a:gd name="connsiteY1" fmla="*/ 100012 h 138112"/>
                <a:gd name="connsiteX2" fmla="*/ 121443 w 123825"/>
                <a:gd name="connsiteY2" fmla="*/ 76200 h 138112"/>
                <a:gd name="connsiteX3" fmla="*/ 119062 w 123825"/>
                <a:gd name="connsiteY3" fmla="*/ 69056 h 138112"/>
                <a:gd name="connsiteX4" fmla="*/ 116681 w 123825"/>
                <a:gd name="connsiteY4" fmla="*/ 54769 h 138112"/>
                <a:gd name="connsiteX5" fmla="*/ 114300 w 123825"/>
                <a:gd name="connsiteY5" fmla="*/ 42862 h 138112"/>
                <a:gd name="connsiteX6" fmla="*/ 109537 w 123825"/>
                <a:gd name="connsiteY6" fmla="*/ 26194 h 138112"/>
                <a:gd name="connsiteX7" fmla="*/ 95250 w 123825"/>
                <a:gd name="connsiteY7" fmla="*/ 14287 h 138112"/>
                <a:gd name="connsiteX8" fmla="*/ 88106 w 123825"/>
                <a:gd name="connsiteY8" fmla="*/ 7144 h 138112"/>
                <a:gd name="connsiteX9" fmla="*/ 80962 w 123825"/>
                <a:gd name="connsiteY9" fmla="*/ 4762 h 138112"/>
                <a:gd name="connsiteX10" fmla="*/ 64293 w 123825"/>
                <a:gd name="connsiteY10" fmla="*/ 0 h 138112"/>
                <a:gd name="connsiteX11" fmla="*/ 45243 w 123825"/>
                <a:gd name="connsiteY11" fmla="*/ 7144 h 138112"/>
                <a:gd name="connsiteX12" fmla="*/ 40481 w 123825"/>
                <a:gd name="connsiteY12" fmla="*/ 14287 h 138112"/>
                <a:gd name="connsiteX13" fmla="*/ 33337 w 123825"/>
                <a:gd name="connsiteY13" fmla="*/ 21431 h 138112"/>
                <a:gd name="connsiteX14" fmla="*/ 21431 w 123825"/>
                <a:gd name="connsiteY14" fmla="*/ 33337 h 138112"/>
                <a:gd name="connsiteX15" fmla="*/ 11906 w 123825"/>
                <a:gd name="connsiteY15" fmla="*/ 45244 h 138112"/>
                <a:gd name="connsiteX16" fmla="*/ 0 w 123825"/>
                <a:gd name="connsiteY16" fmla="*/ 66675 h 138112"/>
                <a:gd name="connsiteX17" fmla="*/ 7143 w 123825"/>
                <a:gd name="connsiteY17" fmla="*/ 104775 h 138112"/>
                <a:gd name="connsiteX18" fmla="*/ 9525 w 123825"/>
                <a:gd name="connsiteY18" fmla="*/ 111919 h 138112"/>
                <a:gd name="connsiteX19" fmla="*/ 16668 w 123825"/>
                <a:gd name="connsiteY19" fmla="*/ 116681 h 138112"/>
                <a:gd name="connsiteX20" fmla="*/ 35718 w 123825"/>
                <a:gd name="connsiteY20" fmla="*/ 133350 h 138112"/>
                <a:gd name="connsiteX21" fmla="*/ 42862 w 123825"/>
                <a:gd name="connsiteY21" fmla="*/ 138112 h 138112"/>
                <a:gd name="connsiteX22" fmla="*/ 76200 w 123825"/>
                <a:gd name="connsiteY22" fmla="*/ 135731 h 138112"/>
                <a:gd name="connsiteX23" fmla="*/ 83343 w 123825"/>
                <a:gd name="connsiteY23" fmla="*/ 133350 h 138112"/>
                <a:gd name="connsiteX24" fmla="*/ 90487 w 123825"/>
                <a:gd name="connsiteY24" fmla="*/ 126206 h 138112"/>
                <a:gd name="connsiteX25" fmla="*/ 104775 w 123825"/>
                <a:gd name="connsiteY25" fmla="*/ 121444 h 138112"/>
                <a:gd name="connsiteX26" fmla="*/ 119062 w 123825"/>
                <a:gd name="connsiteY26" fmla="*/ 114300 h 138112"/>
                <a:gd name="connsiteX27" fmla="*/ 123825 w 123825"/>
                <a:gd name="connsiteY27" fmla="*/ 100012 h 13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38112">
                  <a:moveTo>
                    <a:pt x="123825" y="100012"/>
                  </a:moveTo>
                  <a:lnTo>
                    <a:pt x="123825" y="100012"/>
                  </a:lnTo>
                  <a:cubicBezTo>
                    <a:pt x="123031" y="92075"/>
                    <a:pt x="122656" y="84084"/>
                    <a:pt x="121443" y="76200"/>
                  </a:cubicBezTo>
                  <a:cubicBezTo>
                    <a:pt x="121061" y="73719"/>
                    <a:pt x="119606" y="71506"/>
                    <a:pt x="119062" y="69056"/>
                  </a:cubicBezTo>
                  <a:cubicBezTo>
                    <a:pt x="118015" y="64343"/>
                    <a:pt x="117545" y="59519"/>
                    <a:pt x="116681" y="54769"/>
                  </a:cubicBezTo>
                  <a:cubicBezTo>
                    <a:pt x="115957" y="50787"/>
                    <a:pt x="115178" y="46813"/>
                    <a:pt x="114300" y="42862"/>
                  </a:cubicBezTo>
                  <a:cubicBezTo>
                    <a:pt x="114036" y="41674"/>
                    <a:pt x="110862" y="28181"/>
                    <a:pt x="109537" y="26194"/>
                  </a:cubicBezTo>
                  <a:cubicBezTo>
                    <a:pt x="104321" y="18371"/>
                    <a:pt x="101837" y="19776"/>
                    <a:pt x="95250" y="14287"/>
                  </a:cubicBezTo>
                  <a:cubicBezTo>
                    <a:pt x="92663" y="12131"/>
                    <a:pt x="90908" y="9012"/>
                    <a:pt x="88106" y="7144"/>
                  </a:cubicBezTo>
                  <a:cubicBezTo>
                    <a:pt x="86017" y="5752"/>
                    <a:pt x="83376" y="5452"/>
                    <a:pt x="80962" y="4762"/>
                  </a:cubicBezTo>
                  <a:cubicBezTo>
                    <a:pt x="60005" y="-1226"/>
                    <a:pt x="81442" y="5716"/>
                    <a:pt x="64293" y="0"/>
                  </a:cubicBezTo>
                  <a:cubicBezTo>
                    <a:pt x="55773" y="1704"/>
                    <a:pt x="51375" y="1012"/>
                    <a:pt x="45243" y="7144"/>
                  </a:cubicBezTo>
                  <a:cubicBezTo>
                    <a:pt x="43220" y="9167"/>
                    <a:pt x="42313" y="12089"/>
                    <a:pt x="40481" y="14287"/>
                  </a:cubicBezTo>
                  <a:cubicBezTo>
                    <a:pt x="38325" y="16874"/>
                    <a:pt x="35493" y="18844"/>
                    <a:pt x="33337" y="21431"/>
                  </a:cubicBezTo>
                  <a:cubicBezTo>
                    <a:pt x="23416" y="33337"/>
                    <a:pt x="34528" y="24607"/>
                    <a:pt x="21431" y="33337"/>
                  </a:cubicBezTo>
                  <a:cubicBezTo>
                    <a:pt x="16070" y="49423"/>
                    <a:pt x="23505" y="31988"/>
                    <a:pt x="11906" y="45244"/>
                  </a:cubicBezTo>
                  <a:cubicBezTo>
                    <a:pt x="3087" y="55322"/>
                    <a:pt x="3270" y="56863"/>
                    <a:pt x="0" y="66675"/>
                  </a:cubicBezTo>
                  <a:cubicBezTo>
                    <a:pt x="4326" y="122916"/>
                    <a:pt x="-3836" y="82817"/>
                    <a:pt x="7143" y="104775"/>
                  </a:cubicBezTo>
                  <a:cubicBezTo>
                    <a:pt x="8266" y="107020"/>
                    <a:pt x="7957" y="109959"/>
                    <a:pt x="9525" y="111919"/>
                  </a:cubicBezTo>
                  <a:cubicBezTo>
                    <a:pt x="11313" y="114154"/>
                    <a:pt x="14287" y="115094"/>
                    <a:pt x="16668" y="116681"/>
                  </a:cubicBezTo>
                  <a:cubicBezTo>
                    <a:pt x="24606" y="128587"/>
                    <a:pt x="19050" y="122239"/>
                    <a:pt x="35718" y="133350"/>
                  </a:cubicBezTo>
                  <a:lnTo>
                    <a:pt x="42862" y="138112"/>
                  </a:lnTo>
                  <a:cubicBezTo>
                    <a:pt x="53975" y="137318"/>
                    <a:pt x="65135" y="137033"/>
                    <a:pt x="76200" y="135731"/>
                  </a:cubicBezTo>
                  <a:cubicBezTo>
                    <a:pt x="78693" y="135438"/>
                    <a:pt x="81255" y="134742"/>
                    <a:pt x="83343" y="133350"/>
                  </a:cubicBezTo>
                  <a:cubicBezTo>
                    <a:pt x="86145" y="131482"/>
                    <a:pt x="87543" y="127841"/>
                    <a:pt x="90487" y="126206"/>
                  </a:cubicBezTo>
                  <a:cubicBezTo>
                    <a:pt x="94876" y="123768"/>
                    <a:pt x="104775" y="121444"/>
                    <a:pt x="104775" y="121444"/>
                  </a:cubicBezTo>
                  <a:cubicBezTo>
                    <a:pt x="110796" y="117429"/>
                    <a:pt x="112019" y="115708"/>
                    <a:pt x="119062" y="114300"/>
                  </a:cubicBezTo>
                  <a:cubicBezTo>
                    <a:pt x="120619" y="113989"/>
                    <a:pt x="123031" y="102393"/>
                    <a:pt x="123825" y="10001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66" name="Group 65">
            <a:extLst>
              <a:ext uri="{FF2B5EF4-FFF2-40B4-BE49-F238E27FC236}">
                <a16:creationId xmlns:a16="http://schemas.microsoft.com/office/drawing/2014/main" id="{4B983C65-E20B-4CB7-A49E-30FA7BC46F1A}"/>
              </a:ext>
            </a:extLst>
          </p:cNvPr>
          <p:cNvGrpSpPr/>
          <p:nvPr/>
        </p:nvGrpSpPr>
        <p:grpSpPr>
          <a:xfrm>
            <a:off x="3965637" y="2717190"/>
            <a:ext cx="1368363" cy="359385"/>
            <a:chOff x="2240745" y="3082203"/>
            <a:chExt cx="1761875" cy="359385"/>
          </a:xfrm>
        </p:grpSpPr>
        <p:sp>
          <p:nvSpPr>
            <p:cNvPr id="67" name="Arrow: Right 66">
              <a:extLst>
                <a:ext uri="{FF2B5EF4-FFF2-40B4-BE49-F238E27FC236}">
                  <a16:creationId xmlns:a16="http://schemas.microsoft.com/office/drawing/2014/main" id="{E8A6BBEF-09D4-475B-ADB1-F1070855B5E0}"/>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68" name="Arrow: Right 67">
              <a:extLst>
                <a:ext uri="{FF2B5EF4-FFF2-40B4-BE49-F238E27FC236}">
                  <a16:creationId xmlns:a16="http://schemas.microsoft.com/office/drawing/2014/main" id="{2973DAB5-64C1-4941-8A86-E73FC81FBA8E}"/>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grpSp>
        <p:nvGrpSpPr>
          <p:cNvPr id="69" name="Group 68">
            <a:extLst>
              <a:ext uri="{FF2B5EF4-FFF2-40B4-BE49-F238E27FC236}">
                <a16:creationId xmlns:a16="http://schemas.microsoft.com/office/drawing/2014/main" id="{6D194C0D-827D-4F9D-BF8C-855A8869982D}"/>
              </a:ext>
            </a:extLst>
          </p:cNvPr>
          <p:cNvGrpSpPr/>
          <p:nvPr/>
        </p:nvGrpSpPr>
        <p:grpSpPr>
          <a:xfrm>
            <a:off x="7693819" y="2498566"/>
            <a:ext cx="707231" cy="721519"/>
            <a:chOff x="6520731" y="1917541"/>
            <a:chExt cx="707231" cy="721519"/>
          </a:xfrm>
        </p:grpSpPr>
        <p:grpSp>
          <p:nvGrpSpPr>
            <p:cNvPr id="70" name="Group 69">
              <a:extLst>
                <a:ext uri="{FF2B5EF4-FFF2-40B4-BE49-F238E27FC236}">
                  <a16:creationId xmlns:a16="http://schemas.microsoft.com/office/drawing/2014/main" id="{AE06D6F0-BE78-4144-BACD-6729B1034E4C}"/>
                </a:ext>
              </a:extLst>
            </p:cNvPr>
            <p:cNvGrpSpPr/>
            <p:nvPr/>
          </p:nvGrpSpPr>
          <p:grpSpPr>
            <a:xfrm>
              <a:off x="6520731" y="1917541"/>
              <a:ext cx="707231" cy="721519"/>
              <a:chOff x="3281767" y="4801054"/>
              <a:chExt cx="707231" cy="721519"/>
            </a:xfrm>
          </p:grpSpPr>
          <p:pic>
            <p:nvPicPr>
              <p:cNvPr id="73" name="Picture 72">
                <a:extLst>
                  <a:ext uri="{FF2B5EF4-FFF2-40B4-BE49-F238E27FC236}">
                    <a16:creationId xmlns:a16="http://schemas.microsoft.com/office/drawing/2014/main" id="{B4A96BF1-CAB3-49DA-BB17-B1D949BF089B}"/>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74" name="Picture 73">
                <a:extLst>
                  <a:ext uri="{FF2B5EF4-FFF2-40B4-BE49-F238E27FC236}">
                    <a16:creationId xmlns:a16="http://schemas.microsoft.com/office/drawing/2014/main" id="{5B56150D-4CBD-4D0D-9986-E840C50DE345}"/>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75" name="Picture 74">
                <a:extLst>
                  <a:ext uri="{FF2B5EF4-FFF2-40B4-BE49-F238E27FC236}">
                    <a16:creationId xmlns:a16="http://schemas.microsoft.com/office/drawing/2014/main" id="{AEF93B91-5C1B-4E7B-8F28-404B44D76C87}"/>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76" name="Picture 75">
                <a:extLst>
                  <a:ext uri="{FF2B5EF4-FFF2-40B4-BE49-F238E27FC236}">
                    <a16:creationId xmlns:a16="http://schemas.microsoft.com/office/drawing/2014/main" id="{47DDF65E-04F8-44AC-B099-863459CAB8AB}"/>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77" name="Picture 76">
                <a:extLst>
                  <a:ext uri="{FF2B5EF4-FFF2-40B4-BE49-F238E27FC236}">
                    <a16:creationId xmlns:a16="http://schemas.microsoft.com/office/drawing/2014/main" id="{84DAEF72-F2F7-4B60-A58C-3387B034755F}"/>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78" name="Picture 77">
                <a:extLst>
                  <a:ext uri="{FF2B5EF4-FFF2-40B4-BE49-F238E27FC236}">
                    <a16:creationId xmlns:a16="http://schemas.microsoft.com/office/drawing/2014/main" id="{B4F1F155-8044-4748-A7AF-6915307957AF}"/>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79" name="Picture 78">
                <a:extLst>
                  <a:ext uri="{FF2B5EF4-FFF2-40B4-BE49-F238E27FC236}">
                    <a16:creationId xmlns:a16="http://schemas.microsoft.com/office/drawing/2014/main" id="{DA19624F-19C6-41B0-80C2-DA9A6837895D}"/>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80" name="Picture 79">
                <a:extLst>
                  <a:ext uri="{FF2B5EF4-FFF2-40B4-BE49-F238E27FC236}">
                    <a16:creationId xmlns:a16="http://schemas.microsoft.com/office/drawing/2014/main" id="{A69E0B44-1026-413B-B3DE-6FE7A3C347C4}"/>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81" name="Oval 80">
                <a:extLst>
                  <a:ext uri="{FF2B5EF4-FFF2-40B4-BE49-F238E27FC236}">
                    <a16:creationId xmlns:a16="http://schemas.microsoft.com/office/drawing/2014/main" id="{229650FB-6605-45B2-A15E-041051EC0D5E}"/>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71" name="Freeform: Shape 70">
              <a:extLst>
                <a:ext uri="{FF2B5EF4-FFF2-40B4-BE49-F238E27FC236}">
                  <a16:creationId xmlns:a16="http://schemas.microsoft.com/office/drawing/2014/main" id="{DE86A4B4-D0D5-4DC1-B588-53CFF87EEAD0}"/>
                </a:ext>
              </a:extLst>
            </p:cNvPr>
            <p:cNvSpPr/>
            <p:nvPr/>
          </p:nvSpPr>
          <p:spPr>
            <a:xfrm>
              <a:off x="6800760" y="2347511"/>
              <a:ext cx="219165" cy="277478"/>
            </a:xfrm>
            <a:custGeom>
              <a:avLst/>
              <a:gdLst>
                <a:gd name="connsiteX0" fmla="*/ 128678 w 219165"/>
                <a:gd name="connsiteY0" fmla="*/ 43264 h 277478"/>
                <a:gd name="connsiteX1" fmla="*/ 128678 w 219165"/>
                <a:gd name="connsiteY1" fmla="*/ 43264 h 277478"/>
                <a:gd name="connsiteX2" fmla="*/ 95340 w 219165"/>
                <a:gd name="connsiteY2" fmla="*/ 14689 h 277478"/>
                <a:gd name="connsiteX3" fmla="*/ 90578 w 219165"/>
                <a:gd name="connsiteY3" fmla="*/ 402 h 277478"/>
                <a:gd name="connsiteX4" fmla="*/ 47715 w 219165"/>
                <a:gd name="connsiteY4" fmla="*/ 19452 h 277478"/>
                <a:gd name="connsiteX5" fmla="*/ 19140 w 219165"/>
                <a:gd name="connsiteY5" fmla="*/ 28977 h 277478"/>
                <a:gd name="connsiteX6" fmla="*/ 4853 w 219165"/>
                <a:gd name="connsiteY6" fmla="*/ 81364 h 277478"/>
                <a:gd name="connsiteX7" fmla="*/ 9615 w 219165"/>
                <a:gd name="connsiteY7" fmla="*/ 95652 h 277478"/>
                <a:gd name="connsiteX8" fmla="*/ 28665 w 219165"/>
                <a:gd name="connsiteY8" fmla="*/ 124227 h 277478"/>
                <a:gd name="connsiteX9" fmla="*/ 38190 w 219165"/>
                <a:gd name="connsiteY9" fmla="*/ 214714 h 277478"/>
                <a:gd name="connsiteX10" fmla="*/ 47715 w 219165"/>
                <a:gd name="connsiteY10" fmla="*/ 229002 h 277478"/>
                <a:gd name="connsiteX11" fmla="*/ 62003 w 219165"/>
                <a:gd name="connsiteY11" fmla="*/ 243289 h 277478"/>
                <a:gd name="connsiteX12" fmla="*/ 85815 w 219165"/>
                <a:gd name="connsiteY12" fmla="*/ 262339 h 277478"/>
                <a:gd name="connsiteX13" fmla="*/ 95340 w 219165"/>
                <a:gd name="connsiteY13" fmla="*/ 276627 h 277478"/>
                <a:gd name="connsiteX14" fmla="*/ 123915 w 219165"/>
                <a:gd name="connsiteY14" fmla="*/ 271864 h 277478"/>
                <a:gd name="connsiteX15" fmla="*/ 147728 w 219165"/>
                <a:gd name="connsiteY15" fmla="*/ 248052 h 277478"/>
                <a:gd name="connsiteX16" fmla="*/ 185828 w 219165"/>
                <a:gd name="connsiteY16" fmla="*/ 243289 h 277478"/>
                <a:gd name="connsiteX17" fmla="*/ 214403 w 219165"/>
                <a:gd name="connsiteY17" fmla="*/ 224239 h 277478"/>
                <a:gd name="connsiteX18" fmla="*/ 219165 w 219165"/>
                <a:gd name="connsiteY18" fmla="*/ 209952 h 277478"/>
                <a:gd name="connsiteX19" fmla="*/ 214403 w 219165"/>
                <a:gd name="connsiteY19" fmla="*/ 181377 h 277478"/>
                <a:gd name="connsiteX20" fmla="*/ 185828 w 219165"/>
                <a:gd name="connsiteY20" fmla="*/ 162327 h 277478"/>
                <a:gd name="connsiteX21" fmla="*/ 157253 w 219165"/>
                <a:gd name="connsiteY21" fmla="*/ 148039 h 277478"/>
                <a:gd name="connsiteX22" fmla="*/ 147728 w 219165"/>
                <a:gd name="connsiteY22" fmla="*/ 133752 h 277478"/>
                <a:gd name="connsiteX23" fmla="*/ 133440 w 219165"/>
                <a:gd name="connsiteY23" fmla="*/ 124227 h 277478"/>
                <a:gd name="connsiteX24" fmla="*/ 138203 w 219165"/>
                <a:gd name="connsiteY24" fmla="*/ 81364 h 277478"/>
                <a:gd name="connsiteX25" fmla="*/ 128678 w 219165"/>
                <a:gd name="connsiteY25" fmla="*/ 43264 h 277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19165" h="277478">
                  <a:moveTo>
                    <a:pt x="128678" y="43264"/>
                  </a:moveTo>
                  <a:lnTo>
                    <a:pt x="128678" y="43264"/>
                  </a:lnTo>
                  <a:cubicBezTo>
                    <a:pt x="117565" y="33739"/>
                    <a:pt x="105064" y="25628"/>
                    <a:pt x="95340" y="14689"/>
                  </a:cubicBezTo>
                  <a:cubicBezTo>
                    <a:pt x="92005" y="10937"/>
                    <a:pt x="95547" y="1112"/>
                    <a:pt x="90578" y="402"/>
                  </a:cubicBezTo>
                  <a:cubicBezTo>
                    <a:pt x="69118" y="-2663"/>
                    <a:pt x="63205" y="12568"/>
                    <a:pt x="47715" y="19452"/>
                  </a:cubicBezTo>
                  <a:cubicBezTo>
                    <a:pt x="38540" y="23530"/>
                    <a:pt x="19140" y="28977"/>
                    <a:pt x="19140" y="28977"/>
                  </a:cubicBezTo>
                  <a:cubicBezTo>
                    <a:pt x="-2599" y="61586"/>
                    <a:pt x="-3429" y="48237"/>
                    <a:pt x="4853" y="81364"/>
                  </a:cubicBezTo>
                  <a:cubicBezTo>
                    <a:pt x="6071" y="86234"/>
                    <a:pt x="7177" y="91264"/>
                    <a:pt x="9615" y="95652"/>
                  </a:cubicBezTo>
                  <a:cubicBezTo>
                    <a:pt x="15174" y="105659"/>
                    <a:pt x="28665" y="124227"/>
                    <a:pt x="28665" y="124227"/>
                  </a:cubicBezTo>
                  <a:cubicBezTo>
                    <a:pt x="29101" y="131208"/>
                    <a:pt x="26296" y="190925"/>
                    <a:pt x="38190" y="214714"/>
                  </a:cubicBezTo>
                  <a:cubicBezTo>
                    <a:pt x="40750" y="219834"/>
                    <a:pt x="44051" y="224605"/>
                    <a:pt x="47715" y="229002"/>
                  </a:cubicBezTo>
                  <a:cubicBezTo>
                    <a:pt x="52027" y="234176"/>
                    <a:pt x="57691" y="238115"/>
                    <a:pt x="62003" y="243289"/>
                  </a:cubicBezTo>
                  <a:cubicBezTo>
                    <a:pt x="78575" y="263174"/>
                    <a:pt x="62360" y="254521"/>
                    <a:pt x="85815" y="262339"/>
                  </a:cubicBezTo>
                  <a:cubicBezTo>
                    <a:pt x="88990" y="267102"/>
                    <a:pt x="89787" y="275239"/>
                    <a:pt x="95340" y="276627"/>
                  </a:cubicBezTo>
                  <a:cubicBezTo>
                    <a:pt x="104708" y="278969"/>
                    <a:pt x="115278" y="276182"/>
                    <a:pt x="123915" y="271864"/>
                  </a:cubicBezTo>
                  <a:cubicBezTo>
                    <a:pt x="159477" y="254083"/>
                    <a:pt x="105815" y="259483"/>
                    <a:pt x="147728" y="248052"/>
                  </a:cubicBezTo>
                  <a:cubicBezTo>
                    <a:pt x="160076" y="244684"/>
                    <a:pt x="173128" y="244877"/>
                    <a:pt x="185828" y="243289"/>
                  </a:cubicBezTo>
                  <a:cubicBezTo>
                    <a:pt x="200807" y="238296"/>
                    <a:pt x="204210" y="239529"/>
                    <a:pt x="214403" y="224239"/>
                  </a:cubicBezTo>
                  <a:cubicBezTo>
                    <a:pt x="217188" y="220062"/>
                    <a:pt x="217578" y="214714"/>
                    <a:pt x="219165" y="209952"/>
                  </a:cubicBezTo>
                  <a:cubicBezTo>
                    <a:pt x="217578" y="200427"/>
                    <a:pt x="219941" y="189288"/>
                    <a:pt x="214403" y="181377"/>
                  </a:cubicBezTo>
                  <a:cubicBezTo>
                    <a:pt x="207838" y="171999"/>
                    <a:pt x="195353" y="168677"/>
                    <a:pt x="185828" y="162327"/>
                  </a:cubicBezTo>
                  <a:cubicBezTo>
                    <a:pt x="167364" y="150018"/>
                    <a:pt x="176969" y="154612"/>
                    <a:pt x="157253" y="148039"/>
                  </a:cubicBezTo>
                  <a:cubicBezTo>
                    <a:pt x="154078" y="143277"/>
                    <a:pt x="151775" y="137799"/>
                    <a:pt x="147728" y="133752"/>
                  </a:cubicBezTo>
                  <a:cubicBezTo>
                    <a:pt x="143680" y="129705"/>
                    <a:pt x="134464" y="129859"/>
                    <a:pt x="133440" y="124227"/>
                  </a:cubicBezTo>
                  <a:cubicBezTo>
                    <a:pt x="130868" y="110083"/>
                    <a:pt x="135840" y="95544"/>
                    <a:pt x="138203" y="81364"/>
                  </a:cubicBezTo>
                  <a:cubicBezTo>
                    <a:pt x="140835" y="65571"/>
                    <a:pt x="130266" y="49614"/>
                    <a:pt x="128678" y="43264"/>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2" name="Freeform: Shape 71">
              <a:extLst>
                <a:ext uri="{FF2B5EF4-FFF2-40B4-BE49-F238E27FC236}">
                  <a16:creationId xmlns:a16="http://schemas.microsoft.com/office/drawing/2014/main" id="{3DDB9122-25E5-4EE9-9C89-0E7ECD79A4C7}"/>
                </a:ext>
              </a:extLst>
            </p:cNvPr>
            <p:cNvSpPr/>
            <p:nvPr/>
          </p:nvSpPr>
          <p:spPr>
            <a:xfrm>
              <a:off x="6900863" y="1959769"/>
              <a:ext cx="123825" cy="138112"/>
            </a:xfrm>
            <a:custGeom>
              <a:avLst/>
              <a:gdLst>
                <a:gd name="connsiteX0" fmla="*/ 123825 w 123825"/>
                <a:gd name="connsiteY0" fmla="*/ 100012 h 138112"/>
                <a:gd name="connsiteX1" fmla="*/ 123825 w 123825"/>
                <a:gd name="connsiteY1" fmla="*/ 100012 h 138112"/>
                <a:gd name="connsiteX2" fmla="*/ 121443 w 123825"/>
                <a:gd name="connsiteY2" fmla="*/ 76200 h 138112"/>
                <a:gd name="connsiteX3" fmla="*/ 119062 w 123825"/>
                <a:gd name="connsiteY3" fmla="*/ 69056 h 138112"/>
                <a:gd name="connsiteX4" fmla="*/ 116681 w 123825"/>
                <a:gd name="connsiteY4" fmla="*/ 54769 h 138112"/>
                <a:gd name="connsiteX5" fmla="*/ 114300 w 123825"/>
                <a:gd name="connsiteY5" fmla="*/ 42862 h 138112"/>
                <a:gd name="connsiteX6" fmla="*/ 109537 w 123825"/>
                <a:gd name="connsiteY6" fmla="*/ 26194 h 138112"/>
                <a:gd name="connsiteX7" fmla="*/ 95250 w 123825"/>
                <a:gd name="connsiteY7" fmla="*/ 14287 h 138112"/>
                <a:gd name="connsiteX8" fmla="*/ 88106 w 123825"/>
                <a:gd name="connsiteY8" fmla="*/ 7144 h 138112"/>
                <a:gd name="connsiteX9" fmla="*/ 80962 w 123825"/>
                <a:gd name="connsiteY9" fmla="*/ 4762 h 138112"/>
                <a:gd name="connsiteX10" fmla="*/ 64293 w 123825"/>
                <a:gd name="connsiteY10" fmla="*/ 0 h 138112"/>
                <a:gd name="connsiteX11" fmla="*/ 45243 w 123825"/>
                <a:gd name="connsiteY11" fmla="*/ 7144 h 138112"/>
                <a:gd name="connsiteX12" fmla="*/ 40481 w 123825"/>
                <a:gd name="connsiteY12" fmla="*/ 14287 h 138112"/>
                <a:gd name="connsiteX13" fmla="*/ 33337 w 123825"/>
                <a:gd name="connsiteY13" fmla="*/ 21431 h 138112"/>
                <a:gd name="connsiteX14" fmla="*/ 21431 w 123825"/>
                <a:gd name="connsiteY14" fmla="*/ 33337 h 138112"/>
                <a:gd name="connsiteX15" fmla="*/ 11906 w 123825"/>
                <a:gd name="connsiteY15" fmla="*/ 45244 h 138112"/>
                <a:gd name="connsiteX16" fmla="*/ 0 w 123825"/>
                <a:gd name="connsiteY16" fmla="*/ 66675 h 138112"/>
                <a:gd name="connsiteX17" fmla="*/ 7143 w 123825"/>
                <a:gd name="connsiteY17" fmla="*/ 104775 h 138112"/>
                <a:gd name="connsiteX18" fmla="*/ 9525 w 123825"/>
                <a:gd name="connsiteY18" fmla="*/ 111919 h 138112"/>
                <a:gd name="connsiteX19" fmla="*/ 16668 w 123825"/>
                <a:gd name="connsiteY19" fmla="*/ 116681 h 138112"/>
                <a:gd name="connsiteX20" fmla="*/ 35718 w 123825"/>
                <a:gd name="connsiteY20" fmla="*/ 133350 h 138112"/>
                <a:gd name="connsiteX21" fmla="*/ 42862 w 123825"/>
                <a:gd name="connsiteY21" fmla="*/ 138112 h 138112"/>
                <a:gd name="connsiteX22" fmla="*/ 76200 w 123825"/>
                <a:gd name="connsiteY22" fmla="*/ 135731 h 138112"/>
                <a:gd name="connsiteX23" fmla="*/ 83343 w 123825"/>
                <a:gd name="connsiteY23" fmla="*/ 133350 h 138112"/>
                <a:gd name="connsiteX24" fmla="*/ 90487 w 123825"/>
                <a:gd name="connsiteY24" fmla="*/ 126206 h 138112"/>
                <a:gd name="connsiteX25" fmla="*/ 104775 w 123825"/>
                <a:gd name="connsiteY25" fmla="*/ 121444 h 138112"/>
                <a:gd name="connsiteX26" fmla="*/ 119062 w 123825"/>
                <a:gd name="connsiteY26" fmla="*/ 114300 h 138112"/>
                <a:gd name="connsiteX27" fmla="*/ 123825 w 123825"/>
                <a:gd name="connsiteY27" fmla="*/ 100012 h 13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23825" h="138112">
                  <a:moveTo>
                    <a:pt x="123825" y="100012"/>
                  </a:moveTo>
                  <a:lnTo>
                    <a:pt x="123825" y="100012"/>
                  </a:lnTo>
                  <a:cubicBezTo>
                    <a:pt x="123031" y="92075"/>
                    <a:pt x="122656" y="84084"/>
                    <a:pt x="121443" y="76200"/>
                  </a:cubicBezTo>
                  <a:cubicBezTo>
                    <a:pt x="121061" y="73719"/>
                    <a:pt x="119606" y="71506"/>
                    <a:pt x="119062" y="69056"/>
                  </a:cubicBezTo>
                  <a:cubicBezTo>
                    <a:pt x="118015" y="64343"/>
                    <a:pt x="117545" y="59519"/>
                    <a:pt x="116681" y="54769"/>
                  </a:cubicBezTo>
                  <a:cubicBezTo>
                    <a:pt x="115957" y="50787"/>
                    <a:pt x="115178" y="46813"/>
                    <a:pt x="114300" y="42862"/>
                  </a:cubicBezTo>
                  <a:cubicBezTo>
                    <a:pt x="114036" y="41674"/>
                    <a:pt x="110862" y="28181"/>
                    <a:pt x="109537" y="26194"/>
                  </a:cubicBezTo>
                  <a:cubicBezTo>
                    <a:pt x="104321" y="18371"/>
                    <a:pt x="101837" y="19776"/>
                    <a:pt x="95250" y="14287"/>
                  </a:cubicBezTo>
                  <a:cubicBezTo>
                    <a:pt x="92663" y="12131"/>
                    <a:pt x="90908" y="9012"/>
                    <a:pt x="88106" y="7144"/>
                  </a:cubicBezTo>
                  <a:cubicBezTo>
                    <a:pt x="86017" y="5752"/>
                    <a:pt x="83376" y="5452"/>
                    <a:pt x="80962" y="4762"/>
                  </a:cubicBezTo>
                  <a:cubicBezTo>
                    <a:pt x="60005" y="-1226"/>
                    <a:pt x="81442" y="5716"/>
                    <a:pt x="64293" y="0"/>
                  </a:cubicBezTo>
                  <a:cubicBezTo>
                    <a:pt x="55773" y="1704"/>
                    <a:pt x="51375" y="1012"/>
                    <a:pt x="45243" y="7144"/>
                  </a:cubicBezTo>
                  <a:cubicBezTo>
                    <a:pt x="43220" y="9167"/>
                    <a:pt x="42313" y="12089"/>
                    <a:pt x="40481" y="14287"/>
                  </a:cubicBezTo>
                  <a:cubicBezTo>
                    <a:pt x="38325" y="16874"/>
                    <a:pt x="35493" y="18844"/>
                    <a:pt x="33337" y="21431"/>
                  </a:cubicBezTo>
                  <a:cubicBezTo>
                    <a:pt x="23416" y="33337"/>
                    <a:pt x="34528" y="24607"/>
                    <a:pt x="21431" y="33337"/>
                  </a:cubicBezTo>
                  <a:cubicBezTo>
                    <a:pt x="16070" y="49423"/>
                    <a:pt x="23505" y="31988"/>
                    <a:pt x="11906" y="45244"/>
                  </a:cubicBezTo>
                  <a:cubicBezTo>
                    <a:pt x="3087" y="55322"/>
                    <a:pt x="3270" y="56863"/>
                    <a:pt x="0" y="66675"/>
                  </a:cubicBezTo>
                  <a:cubicBezTo>
                    <a:pt x="4326" y="122916"/>
                    <a:pt x="-3836" y="82817"/>
                    <a:pt x="7143" y="104775"/>
                  </a:cubicBezTo>
                  <a:cubicBezTo>
                    <a:pt x="8266" y="107020"/>
                    <a:pt x="7957" y="109959"/>
                    <a:pt x="9525" y="111919"/>
                  </a:cubicBezTo>
                  <a:cubicBezTo>
                    <a:pt x="11313" y="114154"/>
                    <a:pt x="14287" y="115094"/>
                    <a:pt x="16668" y="116681"/>
                  </a:cubicBezTo>
                  <a:cubicBezTo>
                    <a:pt x="24606" y="128587"/>
                    <a:pt x="19050" y="122239"/>
                    <a:pt x="35718" y="133350"/>
                  </a:cubicBezTo>
                  <a:lnTo>
                    <a:pt x="42862" y="138112"/>
                  </a:lnTo>
                  <a:cubicBezTo>
                    <a:pt x="53975" y="137318"/>
                    <a:pt x="65135" y="137033"/>
                    <a:pt x="76200" y="135731"/>
                  </a:cubicBezTo>
                  <a:cubicBezTo>
                    <a:pt x="78693" y="135438"/>
                    <a:pt x="81255" y="134742"/>
                    <a:pt x="83343" y="133350"/>
                  </a:cubicBezTo>
                  <a:cubicBezTo>
                    <a:pt x="86145" y="131482"/>
                    <a:pt x="87543" y="127841"/>
                    <a:pt x="90487" y="126206"/>
                  </a:cubicBezTo>
                  <a:cubicBezTo>
                    <a:pt x="94876" y="123768"/>
                    <a:pt x="104775" y="121444"/>
                    <a:pt x="104775" y="121444"/>
                  </a:cubicBezTo>
                  <a:cubicBezTo>
                    <a:pt x="110796" y="117429"/>
                    <a:pt x="112019" y="115708"/>
                    <a:pt x="119062" y="114300"/>
                  </a:cubicBezTo>
                  <a:cubicBezTo>
                    <a:pt x="120619" y="113989"/>
                    <a:pt x="123031" y="102393"/>
                    <a:pt x="123825" y="100012"/>
                  </a:cubicBezTo>
                  <a:close/>
                </a:path>
              </a:pathLst>
            </a:cu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82" name="Group 81">
            <a:extLst>
              <a:ext uri="{FF2B5EF4-FFF2-40B4-BE49-F238E27FC236}">
                <a16:creationId xmlns:a16="http://schemas.microsoft.com/office/drawing/2014/main" id="{8DEF1193-B74D-4E34-BB83-A9EDA3B2CBF6}"/>
              </a:ext>
            </a:extLst>
          </p:cNvPr>
          <p:cNvGrpSpPr/>
          <p:nvPr/>
        </p:nvGrpSpPr>
        <p:grpSpPr>
          <a:xfrm>
            <a:off x="6194487" y="2736240"/>
            <a:ext cx="1387413" cy="359385"/>
            <a:chOff x="2240745" y="3082203"/>
            <a:chExt cx="1761875" cy="359385"/>
          </a:xfrm>
        </p:grpSpPr>
        <p:sp>
          <p:nvSpPr>
            <p:cNvPr id="83" name="Arrow: Right 82">
              <a:extLst>
                <a:ext uri="{FF2B5EF4-FFF2-40B4-BE49-F238E27FC236}">
                  <a16:creationId xmlns:a16="http://schemas.microsoft.com/office/drawing/2014/main" id="{1AD1BFCF-38EA-4655-BEA6-87407436967C}"/>
                </a:ext>
              </a:extLst>
            </p:cNvPr>
            <p:cNvSpPr/>
            <p:nvPr/>
          </p:nvSpPr>
          <p:spPr>
            <a:xfrm>
              <a:off x="2649456" y="3084400"/>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sp>
          <p:nvSpPr>
            <p:cNvPr id="84" name="Arrow: Right 83">
              <a:extLst>
                <a:ext uri="{FF2B5EF4-FFF2-40B4-BE49-F238E27FC236}">
                  <a16:creationId xmlns:a16="http://schemas.microsoft.com/office/drawing/2014/main" id="{54D39E44-7BE5-4288-A36B-8388F42FA0EB}"/>
                </a:ext>
              </a:extLst>
            </p:cNvPr>
            <p:cNvSpPr/>
            <p:nvPr/>
          </p:nvSpPr>
          <p:spPr>
            <a:xfrm rot="10800000">
              <a:off x="2240745" y="3082203"/>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pic>
        <p:nvPicPr>
          <p:cNvPr id="85" name="Picture 84">
            <a:extLst>
              <a:ext uri="{FF2B5EF4-FFF2-40B4-BE49-F238E27FC236}">
                <a16:creationId xmlns:a16="http://schemas.microsoft.com/office/drawing/2014/main" id="{6E338665-42C1-4687-9F79-EACF4FC5F067}"/>
              </a:ext>
            </a:extLst>
          </p:cNvPr>
          <p:cNvPicPr>
            <a:picLocks noChangeAspect="1"/>
          </p:cNvPicPr>
          <p:nvPr/>
        </p:nvPicPr>
        <p:blipFill rotWithShape="1">
          <a:blip r:embed="rId5">
            <a:extLst>
              <a:ext uri="{BEBA8EAE-BF5A-486C-A8C5-ECC9F3942E4B}">
                <a14:imgProps xmlns:a14="http://schemas.microsoft.com/office/drawing/2010/main">
                  <a14:imgLayer r:embed="rId6">
                    <a14:imgEffect>
                      <a14:brightnessContrast contrast="-40000"/>
                    </a14:imgEffect>
                  </a14:imgLayer>
                </a14:imgProps>
              </a:ext>
            </a:extLst>
          </a:blip>
          <a:srcRect l="21832" t="27791" r="21872" b="17767"/>
          <a:stretch/>
        </p:blipFill>
        <p:spPr>
          <a:xfrm>
            <a:off x="8016874" y="2552700"/>
            <a:ext cx="120651" cy="133350"/>
          </a:xfrm>
          <a:prstGeom prst="rect">
            <a:avLst/>
          </a:prstGeom>
        </p:spPr>
      </p:pic>
      <p:pic>
        <p:nvPicPr>
          <p:cNvPr id="86" name="Picture 85">
            <a:extLst>
              <a:ext uri="{FF2B5EF4-FFF2-40B4-BE49-F238E27FC236}">
                <a16:creationId xmlns:a16="http://schemas.microsoft.com/office/drawing/2014/main" id="{FBE29EFB-A97E-4E49-8F10-399269681DF8}"/>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7977620" y="2954866"/>
            <a:ext cx="163080" cy="148899"/>
          </a:xfrm>
          <a:prstGeom prst="rect">
            <a:avLst/>
          </a:prstGeom>
        </p:spPr>
      </p:pic>
      <p:grpSp>
        <p:nvGrpSpPr>
          <p:cNvPr id="116" name="Group 115">
            <a:extLst>
              <a:ext uri="{FF2B5EF4-FFF2-40B4-BE49-F238E27FC236}">
                <a16:creationId xmlns:a16="http://schemas.microsoft.com/office/drawing/2014/main" id="{F85D268E-2F07-41B4-B26F-6E6F1201AFE8}"/>
              </a:ext>
            </a:extLst>
          </p:cNvPr>
          <p:cNvGrpSpPr/>
          <p:nvPr/>
        </p:nvGrpSpPr>
        <p:grpSpPr>
          <a:xfrm>
            <a:off x="1245349" y="1771271"/>
            <a:ext cx="707231" cy="721519"/>
            <a:chOff x="1960975" y="3761217"/>
            <a:chExt cx="707231" cy="721519"/>
          </a:xfrm>
        </p:grpSpPr>
        <p:pic>
          <p:nvPicPr>
            <p:cNvPr id="117" name="Picture 116">
              <a:extLst>
                <a:ext uri="{FF2B5EF4-FFF2-40B4-BE49-F238E27FC236}">
                  <a16:creationId xmlns:a16="http://schemas.microsoft.com/office/drawing/2014/main" id="{5F16C300-5CD8-464B-B5EC-B29484EA66EA}"/>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Lst>
            </a:blip>
            <a:stretch>
              <a:fillRect/>
            </a:stretch>
          </p:blipFill>
          <p:spPr>
            <a:xfrm>
              <a:off x="2085959" y="3789745"/>
              <a:ext cx="228632" cy="207198"/>
            </a:xfrm>
            <a:prstGeom prst="rect">
              <a:avLst/>
            </a:prstGeom>
          </p:spPr>
        </p:pic>
        <p:pic>
          <p:nvPicPr>
            <p:cNvPr id="118" name="Picture 117">
              <a:extLst>
                <a:ext uri="{FF2B5EF4-FFF2-40B4-BE49-F238E27FC236}">
                  <a16:creationId xmlns:a16="http://schemas.microsoft.com/office/drawing/2014/main" id="{EBBFC3DA-17E3-4DFA-89FC-D7BFAD63B9B9}"/>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contrast="-40000"/>
                      </a14:imgEffect>
                    </a14:imgLayer>
                  </a14:imgProps>
                </a:ext>
              </a:extLst>
            </a:blip>
            <a:stretch>
              <a:fillRect/>
            </a:stretch>
          </p:blipFill>
          <p:spPr>
            <a:xfrm>
              <a:off x="2050249" y="4014780"/>
              <a:ext cx="214320" cy="244936"/>
            </a:xfrm>
            <a:prstGeom prst="rect">
              <a:avLst/>
            </a:prstGeom>
          </p:spPr>
        </p:pic>
        <p:pic>
          <p:nvPicPr>
            <p:cNvPr id="119" name="Picture 118">
              <a:extLst>
                <a:ext uri="{FF2B5EF4-FFF2-40B4-BE49-F238E27FC236}">
                  <a16:creationId xmlns:a16="http://schemas.microsoft.com/office/drawing/2014/main" id="{48AB2162-DF77-439B-9660-F19431FCEC62}"/>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contrast="-40000"/>
                      </a14:imgEffect>
                    </a14:imgLayer>
                  </a14:imgProps>
                </a:ext>
              </a:extLst>
            </a:blip>
            <a:stretch>
              <a:fillRect/>
            </a:stretch>
          </p:blipFill>
          <p:spPr>
            <a:xfrm>
              <a:off x="2300271" y="3882610"/>
              <a:ext cx="242921" cy="250067"/>
            </a:xfrm>
            <a:prstGeom prst="rect">
              <a:avLst/>
            </a:prstGeom>
          </p:spPr>
        </p:pic>
        <p:pic>
          <p:nvPicPr>
            <p:cNvPr id="120" name="Picture 119">
              <a:extLst>
                <a:ext uri="{FF2B5EF4-FFF2-40B4-BE49-F238E27FC236}">
                  <a16:creationId xmlns:a16="http://schemas.microsoft.com/office/drawing/2014/main" id="{5748FD99-2DBD-43E4-986E-A795222DE948}"/>
                </a:ext>
              </a:extLst>
            </p:cNvPr>
            <p:cNvPicPr>
              <a:picLocks noChangeAspect="1"/>
            </p:cNvPicPr>
            <p:nvPr/>
          </p:nvPicPr>
          <p:blipFill>
            <a:blip r:embed="rId9">
              <a:extLst>
                <a:ext uri="{BEBA8EAE-BF5A-486C-A8C5-ECC9F3942E4B}">
                  <a14:imgProps xmlns:a14="http://schemas.microsoft.com/office/drawing/2010/main">
                    <a14:imgLayer r:embed="rId10">
                      <a14:imgEffect>
                        <a14:brightnessContrast contrast="-40000"/>
                      </a14:imgEffect>
                    </a14:imgLayer>
                  </a14:imgProps>
                </a:ext>
              </a:extLst>
            </a:blip>
            <a:stretch>
              <a:fillRect/>
            </a:stretch>
          </p:blipFill>
          <p:spPr>
            <a:xfrm>
              <a:off x="2203835" y="4182655"/>
              <a:ext cx="254296" cy="232183"/>
            </a:xfrm>
            <a:prstGeom prst="rect">
              <a:avLst/>
            </a:prstGeom>
          </p:spPr>
        </p:pic>
        <p:sp>
          <p:nvSpPr>
            <p:cNvPr id="121" name="Oval 120">
              <a:extLst>
                <a:ext uri="{FF2B5EF4-FFF2-40B4-BE49-F238E27FC236}">
                  <a16:creationId xmlns:a16="http://schemas.microsoft.com/office/drawing/2014/main" id="{A5795EC0-32CF-467C-BD7A-2924802AB9C7}"/>
                </a:ext>
              </a:extLst>
            </p:cNvPr>
            <p:cNvSpPr/>
            <p:nvPr/>
          </p:nvSpPr>
          <p:spPr>
            <a:xfrm>
              <a:off x="1960975" y="376121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122" name="Arrow: Right 121">
            <a:extLst>
              <a:ext uri="{FF2B5EF4-FFF2-40B4-BE49-F238E27FC236}">
                <a16:creationId xmlns:a16="http://schemas.microsoft.com/office/drawing/2014/main" id="{7F9387BB-F256-427B-98C2-9EEFC34E3ECA}"/>
              </a:ext>
            </a:extLst>
          </p:cNvPr>
          <p:cNvSpPr/>
          <p:nvPr/>
        </p:nvSpPr>
        <p:spPr>
          <a:xfrm>
            <a:off x="1803170" y="2800381"/>
            <a:ext cx="1353164" cy="357188"/>
          </a:xfrm>
          <a:prstGeom prst="rightArrow">
            <a:avLst/>
          </a:prstGeom>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nvGrpSpPr>
          <p:cNvPr id="123" name="Group 122">
            <a:extLst>
              <a:ext uri="{FF2B5EF4-FFF2-40B4-BE49-F238E27FC236}">
                <a16:creationId xmlns:a16="http://schemas.microsoft.com/office/drawing/2014/main" id="{ED245844-1DEF-44C1-899D-2B93267B2B42}"/>
              </a:ext>
            </a:extLst>
          </p:cNvPr>
          <p:cNvGrpSpPr/>
          <p:nvPr/>
        </p:nvGrpSpPr>
        <p:grpSpPr>
          <a:xfrm>
            <a:off x="877017" y="2583643"/>
            <a:ext cx="707231" cy="721519"/>
            <a:chOff x="4342194" y="4297707"/>
            <a:chExt cx="707231" cy="721519"/>
          </a:xfrm>
        </p:grpSpPr>
        <p:pic>
          <p:nvPicPr>
            <p:cNvPr id="124" name="Picture 123">
              <a:extLst>
                <a:ext uri="{FF2B5EF4-FFF2-40B4-BE49-F238E27FC236}">
                  <a16:creationId xmlns:a16="http://schemas.microsoft.com/office/drawing/2014/main" id="{7F4C3411-C85B-4D73-80E7-6FFBDCC7B3C8}"/>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4722520" y="4351557"/>
              <a:ext cx="121461" cy="114316"/>
            </a:xfrm>
            <a:prstGeom prst="rect">
              <a:avLst/>
            </a:prstGeom>
          </p:spPr>
        </p:pic>
        <p:pic>
          <p:nvPicPr>
            <p:cNvPr id="125" name="Picture 124">
              <a:extLst>
                <a:ext uri="{FF2B5EF4-FFF2-40B4-BE49-F238E27FC236}">
                  <a16:creationId xmlns:a16="http://schemas.microsoft.com/office/drawing/2014/main" id="{BBB59A5A-FA91-449E-BA88-2FE447EA5043}"/>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4695810" y="4508890"/>
              <a:ext cx="214343" cy="107171"/>
            </a:xfrm>
            <a:prstGeom prst="rect">
              <a:avLst/>
            </a:prstGeom>
          </p:spPr>
        </p:pic>
        <p:pic>
          <p:nvPicPr>
            <p:cNvPr id="126" name="Picture 125">
              <a:extLst>
                <a:ext uri="{FF2B5EF4-FFF2-40B4-BE49-F238E27FC236}">
                  <a16:creationId xmlns:a16="http://schemas.microsoft.com/office/drawing/2014/main" id="{B20494AD-0B84-4BBF-AD24-AA62C4F67644}"/>
                </a:ext>
              </a:extLst>
            </p:cNvPr>
            <p:cNvPicPr>
              <a:picLocks noChangeAspect="1"/>
            </p:cNvPicPr>
            <p:nvPr/>
          </p:nvPicPr>
          <p:blipFill>
            <a:blip r:embed="rId15">
              <a:extLst>
                <a:ext uri="{BEBA8EAE-BF5A-486C-A8C5-ECC9F3942E4B}">
                  <a14:imgProps xmlns:a14="http://schemas.microsoft.com/office/drawing/2010/main">
                    <a14:imgLayer r:embed="rId16">
                      <a14:imgEffect>
                        <a14:brightnessContrast contrast="-40000"/>
                      </a14:imgEffect>
                    </a14:imgLayer>
                  </a14:imgProps>
                </a:ext>
              </a:extLst>
            </a:blip>
            <a:stretch>
              <a:fillRect/>
            </a:stretch>
          </p:blipFill>
          <p:spPr>
            <a:xfrm>
              <a:off x="4512457" y="4389827"/>
              <a:ext cx="171474" cy="107171"/>
            </a:xfrm>
            <a:prstGeom prst="rect">
              <a:avLst/>
            </a:prstGeom>
          </p:spPr>
        </p:pic>
        <p:pic>
          <p:nvPicPr>
            <p:cNvPr id="127" name="Picture 126">
              <a:extLst>
                <a:ext uri="{FF2B5EF4-FFF2-40B4-BE49-F238E27FC236}">
                  <a16:creationId xmlns:a16="http://schemas.microsoft.com/office/drawing/2014/main" id="{A9E5EBEB-E7BF-48B8-8C0C-404459215BC9}"/>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4502938" y="4500557"/>
              <a:ext cx="133356" cy="133356"/>
            </a:xfrm>
            <a:prstGeom prst="rect">
              <a:avLst/>
            </a:prstGeom>
          </p:spPr>
        </p:pic>
        <p:pic>
          <p:nvPicPr>
            <p:cNvPr id="128" name="Picture 127">
              <a:extLst>
                <a:ext uri="{FF2B5EF4-FFF2-40B4-BE49-F238E27FC236}">
                  <a16:creationId xmlns:a16="http://schemas.microsoft.com/office/drawing/2014/main" id="{4554D7F0-D3D3-4653-8BB5-78B11B134681}"/>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4592229" y="4614853"/>
              <a:ext cx="164330" cy="142895"/>
            </a:xfrm>
            <a:prstGeom prst="rect">
              <a:avLst/>
            </a:prstGeom>
          </p:spPr>
        </p:pic>
        <p:pic>
          <p:nvPicPr>
            <p:cNvPr id="129" name="Picture 128">
              <a:extLst>
                <a:ext uri="{FF2B5EF4-FFF2-40B4-BE49-F238E27FC236}">
                  <a16:creationId xmlns:a16="http://schemas.microsoft.com/office/drawing/2014/main" id="{D3445233-8164-45B7-A1EE-BF7731A3B32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4801783" y="4625569"/>
              <a:ext cx="191699" cy="217259"/>
            </a:xfrm>
            <a:prstGeom prst="rect">
              <a:avLst/>
            </a:prstGeom>
          </p:spPr>
        </p:pic>
        <p:pic>
          <p:nvPicPr>
            <p:cNvPr id="130" name="Picture 129">
              <a:extLst>
                <a:ext uri="{FF2B5EF4-FFF2-40B4-BE49-F238E27FC236}">
                  <a16:creationId xmlns:a16="http://schemas.microsoft.com/office/drawing/2014/main" id="{89F774C0-8685-4355-A5AD-3DBDBA18A287}"/>
                </a:ext>
              </a:extLst>
            </p:cNvPr>
            <p:cNvPicPr>
              <a:picLocks noChangeAspect="1"/>
            </p:cNvPicPr>
            <p:nvPr/>
          </p:nvPicPr>
          <p:blipFill>
            <a:blip r:embed="rId23">
              <a:extLst>
                <a:ext uri="{BEBA8EAE-BF5A-486C-A8C5-ECC9F3942E4B}">
                  <a14:imgProps xmlns:a14="http://schemas.microsoft.com/office/drawing/2010/main">
                    <a14:imgLayer r:embed="rId24">
                      <a14:imgEffect>
                        <a14:brightnessContrast contrast="-40000"/>
                      </a14:imgEffect>
                    </a14:imgLayer>
                  </a14:imgProps>
                </a:ext>
              </a:extLst>
            </a:blip>
            <a:stretch>
              <a:fillRect/>
            </a:stretch>
          </p:blipFill>
          <p:spPr>
            <a:xfrm>
              <a:off x="4361252" y="4686292"/>
              <a:ext cx="227715" cy="242896"/>
            </a:xfrm>
            <a:prstGeom prst="rect">
              <a:avLst/>
            </a:prstGeom>
          </p:spPr>
        </p:pic>
        <p:pic>
          <p:nvPicPr>
            <p:cNvPr id="131" name="Picture 130">
              <a:extLst>
                <a:ext uri="{FF2B5EF4-FFF2-40B4-BE49-F238E27FC236}">
                  <a16:creationId xmlns:a16="http://schemas.microsoft.com/office/drawing/2014/main" id="{89D706F7-6DA7-4A54-BD64-E3D0CD687218}"/>
                </a:ext>
              </a:extLst>
            </p:cNvPr>
            <p:cNvPicPr>
              <a:picLocks noChangeAspect="1"/>
            </p:cNvPicPr>
            <p:nvPr/>
          </p:nvPicPr>
          <p:blipFill>
            <a:blip r:embed="rId25">
              <a:extLst>
                <a:ext uri="{BEBA8EAE-BF5A-486C-A8C5-ECC9F3942E4B}">
                  <a14:imgProps xmlns:a14="http://schemas.microsoft.com/office/drawing/2010/main">
                    <a14:imgLayer r:embed="rId26">
                      <a14:imgEffect>
                        <a14:brightnessContrast contrast="-40000"/>
                      </a14:imgEffect>
                    </a14:imgLayer>
                  </a14:imgProps>
                </a:ext>
              </a:extLst>
            </a:blip>
            <a:stretch>
              <a:fillRect/>
            </a:stretch>
          </p:blipFill>
          <p:spPr>
            <a:xfrm>
              <a:off x="4646997" y="4807734"/>
              <a:ext cx="178619" cy="142895"/>
            </a:xfrm>
            <a:prstGeom prst="rect">
              <a:avLst/>
            </a:prstGeom>
          </p:spPr>
        </p:pic>
        <p:sp>
          <p:nvSpPr>
            <p:cNvPr id="132" name="Oval 131">
              <a:extLst>
                <a:ext uri="{FF2B5EF4-FFF2-40B4-BE49-F238E27FC236}">
                  <a16:creationId xmlns:a16="http://schemas.microsoft.com/office/drawing/2014/main" id="{EEA784A7-F06C-422D-AF89-85C4BFC79AB5}"/>
                </a:ext>
              </a:extLst>
            </p:cNvPr>
            <p:cNvSpPr/>
            <p:nvPr/>
          </p:nvSpPr>
          <p:spPr>
            <a:xfrm>
              <a:off x="4342194" y="4297707"/>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133" name="Arrow: Bent 132">
            <a:extLst>
              <a:ext uri="{FF2B5EF4-FFF2-40B4-BE49-F238E27FC236}">
                <a16:creationId xmlns:a16="http://schemas.microsoft.com/office/drawing/2014/main" id="{AC83E63F-32ED-490F-B151-1F782B87666F}"/>
              </a:ext>
            </a:extLst>
          </p:cNvPr>
          <p:cNvSpPr/>
          <p:nvPr/>
        </p:nvSpPr>
        <p:spPr>
          <a:xfrm rot="5400000">
            <a:off x="1848694" y="2239899"/>
            <a:ext cx="966963" cy="640609"/>
          </a:xfrm>
          <a:prstGeom prst="bentArrow">
            <a:avLst/>
          </a:prstGeom>
          <a:solidFill>
            <a:schemeClr val="accent1"/>
          </a:solidFill>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solidFill>
                <a:schemeClr val="tx1"/>
              </a:solidFill>
            </a:endParaRPr>
          </a:p>
        </p:txBody>
      </p:sp>
      <p:grpSp>
        <p:nvGrpSpPr>
          <p:cNvPr id="134" name="Group 133">
            <a:extLst>
              <a:ext uri="{FF2B5EF4-FFF2-40B4-BE49-F238E27FC236}">
                <a16:creationId xmlns:a16="http://schemas.microsoft.com/office/drawing/2014/main" id="{5FFB8178-0064-42B6-B3E2-3EEB8CEBED37}"/>
              </a:ext>
            </a:extLst>
          </p:cNvPr>
          <p:cNvGrpSpPr/>
          <p:nvPr/>
        </p:nvGrpSpPr>
        <p:grpSpPr>
          <a:xfrm>
            <a:off x="3246437" y="2634513"/>
            <a:ext cx="707231" cy="721519"/>
            <a:chOff x="3281767" y="4801054"/>
            <a:chExt cx="707231" cy="721519"/>
          </a:xfrm>
        </p:grpSpPr>
        <p:pic>
          <p:nvPicPr>
            <p:cNvPr id="135" name="Picture 134">
              <a:extLst>
                <a:ext uri="{FF2B5EF4-FFF2-40B4-BE49-F238E27FC236}">
                  <a16:creationId xmlns:a16="http://schemas.microsoft.com/office/drawing/2014/main" id="{D8C9DACC-02AD-4CE7-A3D0-455C3548F14B}"/>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26959" y="4876384"/>
              <a:ext cx="133356" cy="133356"/>
            </a:xfrm>
            <a:prstGeom prst="rect">
              <a:avLst/>
            </a:prstGeom>
          </p:spPr>
        </p:pic>
        <p:pic>
          <p:nvPicPr>
            <p:cNvPr id="136" name="Picture 135">
              <a:extLst>
                <a:ext uri="{FF2B5EF4-FFF2-40B4-BE49-F238E27FC236}">
                  <a16:creationId xmlns:a16="http://schemas.microsoft.com/office/drawing/2014/main" id="{A000F793-F860-49FC-8F7F-33F141FBC109}"/>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591855" y="5261095"/>
              <a:ext cx="191699" cy="217259"/>
            </a:xfrm>
            <a:prstGeom prst="rect">
              <a:avLst/>
            </a:prstGeom>
          </p:spPr>
        </p:pic>
        <p:pic>
          <p:nvPicPr>
            <p:cNvPr id="137" name="Picture 136">
              <a:extLst>
                <a:ext uri="{FF2B5EF4-FFF2-40B4-BE49-F238E27FC236}">
                  <a16:creationId xmlns:a16="http://schemas.microsoft.com/office/drawing/2014/main" id="{08960B30-99D0-4745-A0D1-02EE859A5C12}"/>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371746" y="5202451"/>
              <a:ext cx="191699" cy="217259"/>
            </a:xfrm>
            <a:prstGeom prst="rect">
              <a:avLst/>
            </a:prstGeom>
          </p:spPr>
        </p:pic>
        <p:pic>
          <p:nvPicPr>
            <p:cNvPr id="138" name="Picture 137">
              <a:extLst>
                <a:ext uri="{FF2B5EF4-FFF2-40B4-BE49-F238E27FC236}">
                  <a16:creationId xmlns:a16="http://schemas.microsoft.com/office/drawing/2014/main" id="{342DBA44-46F6-40B5-89E1-D6300C678F86}"/>
                </a:ext>
              </a:extLst>
            </p:cNvPr>
            <p:cNvPicPr>
              <a:picLocks noChangeAspect="1"/>
            </p:cNvPicPr>
            <p:nvPr/>
          </p:nvPicPr>
          <p:blipFill>
            <a:blip r:embed="rId11">
              <a:extLst>
                <a:ext uri="{BEBA8EAE-BF5A-486C-A8C5-ECC9F3942E4B}">
                  <a14:imgProps xmlns:a14="http://schemas.microsoft.com/office/drawing/2010/main">
                    <a14:imgLayer r:embed="rId12">
                      <a14:imgEffect>
                        <a14:brightnessContrast contrast="-40000"/>
                      </a14:imgEffect>
                    </a14:imgLayer>
                  </a14:imgProps>
                </a:ext>
              </a:extLst>
            </a:blip>
            <a:stretch>
              <a:fillRect/>
            </a:stretch>
          </p:blipFill>
          <p:spPr>
            <a:xfrm>
              <a:off x="3662093" y="4854904"/>
              <a:ext cx="121461" cy="114316"/>
            </a:xfrm>
            <a:prstGeom prst="rect">
              <a:avLst/>
            </a:prstGeom>
          </p:spPr>
        </p:pic>
        <p:pic>
          <p:nvPicPr>
            <p:cNvPr id="139" name="Picture 138">
              <a:extLst>
                <a:ext uri="{FF2B5EF4-FFF2-40B4-BE49-F238E27FC236}">
                  <a16:creationId xmlns:a16="http://schemas.microsoft.com/office/drawing/2014/main" id="{6D07C5B1-06A9-4A47-B5E4-EF754367764D}"/>
                </a:ext>
              </a:extLst>
            </p:cNvPr>
            <p:cNvPicPr>
              <a:picLocks noChangeAspect="1"/>
            </p:cNvPicPr>
            <p:nvPr/>
          </p:nvPicPr>
          <p:blipFill>
            <a:blip r:embed="rId13">
              <a:extLst>
                <a:ext uri="{BEBA8EAE-BF5A-486C-A8C5-ECC9F3942E4B}">
                  <a14:imgProps xmlns:a14="http://schemas.microsoft.com/office/drawing/2010/main">
                    <a14:imgLayer r:embed="rId14">
                      <a14:imgEffect>
                        <a14:brightnessContrast contrast="-40000"/>
                      </a14:imgEffect>
                    </a14:imgLayer>
                  </a14:imgProps>
                </a:ext>
              </a:extLst>
            </a:blip>
            <a:stretch>
              <a:fillRect/>
            </a:stretch>
          </p:blipFill>
          <p:spPr>
            <a:xfrm>
              <a:off x="3635383" y="5012237"/>
              <a:ext cx="214343" cy="107171"/>
            </a:xfrm>
            <a:prstGeom prst="rect">
              <a:avLst/>
            </a:prstGeom>
          </p:spPr>
        </p:pic>
        <p:pic>
          <p:nvPicPr>
            <p:cNvPr id="140" name="Picture 139">
              <a:extLst>
                <a:ext uri="{FF2B5EF4-FFF2-40B4-BE49-F238E27FC236}">
                  <a16:creationId xmlns:a16="http://schemas.microsoft.com/office/drawing/2014/main" id="{F6740DB8-2354-4E29-84EF-7F192C64A432}"/>
                </a:ext>
              </a:extLst>
            </p:cNvPr>
            <p:cNvPicPr>
              <a:picLocks noChangeAspect="1"/>
            </p:cNvPicPr>
            <p:nvPr/>
          </p:nvPicPr>
          <p:blipFill>
            <a:blip r:embed="rId17">
              <a:extLst>
                <a:ext uri="{BEBA8EAE-BF5A-486C-A8C5-ECC9F3942E4B}">
                  <a14:imgProps xmlns:a14="http://schemas.microsoft.com/office/drawing/2010/main">
                    <a14:imgLayer r:embed="rId18">
                      <a14:imgEffect>
                        <a14:brightnessContrast contrast="-40000"/>
                      </a14:imgEffect>
                    </a14:imgLayer>
                  </a14:imgProps>
                </a:ext>
              </a:extLst>
            </a:blip>
            <a:stretch>
              <a:fillRect/>
            </a:stretch>
          </p:blipFill>
          <p:spPr>
            <a:xfrm>
              <a:off x="3442511" y="5003904"/>
              <a:ext cx="133356" cy="133356"/>
            </a:xfrm>
            <a:prstGeom prst="rect">
              <a:avLst/>
            </a:prstGeom>
          </p:spPr>
        </p:pic>
        <p:pic>
          <p:nvPicPr>
            <p:cNvPr id="141" name="Picture 140">
              <a:extLst>
                <a:ext uri="{FF2B5EF4-FFF2-40B4-BE49-F238E27FC236}">
                  <a16:creationId xmlns:a16="http://schemas.microsoft.com/office/drawing/2014/main" id="{E49B1F56-2431-49D0-A6FD-26D330DC3E19}"/>
                </a:ext>
              </a:extLst>
            </p:cNvPr>
            <p:cNvPicPr>
              <a:picLocks noChangeAspect="1"/>
            </p:cNvPicPr>
            <p:nvPr/>
          </p:nvPicPr>
          <p:blipFill>
            <a:blip r:embed="rId19">
              <a:extLst>
                <a:ext uri="{BEBA8EAE-BF5A-486C-A8C5-ECC9F3942E4B}">
                  <a14:imgProps xmlns:a14="http://schemas.microsoft.com/office/drawing/2010/main">
                    <a14:imgLayer r:embed="rId20">
                      <a14:imgEffect>
                        <a14:brightnessContrast contrast="-40000"/>
                      </a14:imgEffect>
                    </a14:imgLayer>
                  </a14:imgProps>
                </a:ext>
              </a:extLst>
            </a:blip>
            <a:stretch>
              <a:fillRect/>
            </a:stretch>
          </p:blipFill>
          <p:spPr>
            <a:xfrm>
              <a:off x="3531802" y="5118200"/>
              <a:ext cx="164330" cy="142895"/>
            </a:xfrm>
            <a:prstGeom prst="rect">
              <a:avLst/>
            </a:prstGeom>
          </p:spPr>
        </p:pic>
        <p:pic>
          <p:nvPicPr>
            <p:cNvPr id="142" name="Picture 141">
              <a:extLst>
                <a:ext uri="{FF2B5EF4-FFF2-40B4-BE49-F238E27FC236}">
                  <a16:creationId xmlns:a16="http://schemas.microsoft.com/office/drawing/2014/main" id="{5CEAE282-86FD-44EA-BCE5-2A0B044B7171}"/>
                </a:ext>
              </a:extLst>
            </p:cNvPr>
            <p:cNvPicPr>
              <a:picLocks noChangeAspect="1"/>
            </p:cNvPicPr>
            <p:nvPr/>
          </p:nvPicPr>
          <p:blipFill>
            <a:blip r:embed="rId21">
              <a:extLst>
                <a:ext uri="{BEBA8EAE-BF5A-486C-A8C5-ECC9F3942E4B}">
                  <a14:imgProps xmlns:a14="http://schemas.microsoft.com/office/drawing/2010/main">
                    <a14:imgLayer r:embed="rId22">
                      <a14:imgEffect>
                        <a14:brightnessContrast contrast="-40000"/>
                      </a14:imgEffect>
                    </a14:imgLayer>
                  </a14:imgProps>
                </a:ext>
              </a:extLst>
            </a:blip>
            <a:stretch>
              <a:fillRect/>
            </a:stretch>
          </p:blipFill>
          <p:spPr>
            <a:xfrm>
              <a:off x="3741356" y="5128916"/>
              <a:ext cx="191699" cy="217259"/>
            </a:xfrm>
            <a:prstGeom prst="rect">
              <a:avLst/>
            </a:prstGeom>
          </p:spPr>
        </p:pic>
        <p:sp>
          <p:nvSpPr>
            <p:cNvPr id="143" name="Oval 142">
              <a:extLst>
                <a:ext uri="{FF2B5EF4-FFF2-40B4-BE49-F238E27FC236}">
                  <a16:creationId xmlns:a16="http://schemas.microsoft.com/office/drawing/2014/main" id="{99917752-96CD-44B2-AC2F-A934CEE5115E}"/>
                </a:ext>
              </a:extLst>
            </p:cNvPr>
            <p:cNvSpPr/>
            <p:nvPr/>
          </p:nvSpPr>
          <p:spPr>
            <a:xfrm>
              <a:off x="3281767" y="4801054"/>
              <a:ext cx="707231" cy="721519"/>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a:endParaRPr lang="en-CA"/>
            </a:p>
          </p:txBody>
        </p:sp>
      </p:grpSp>
      <p:sp>
        <p:nvSpPr>
          <p:cNvPr id="144" name="Rectangle: Rounded Corners 143">
            <a:extLst>
              <a:ext uri="{FF2B5EF4-FFF2-40B4-BE49-F238E27FC236}">
                <a16:creationId xmlns:a16="http://schemas.microsoft.com/office/drawing/2014/main" id="{3403418D-E67F-4312-B015-35EE89753E4A}"/>
              </a:ext>
            </a:extLst>
          </p:cNvPr>
          <p:cNvSpPr/>
          <p:nvPr/>
        </p:nvSpPr>
        <p:spPr>
          <a:xfrm>
            <a:off x="795689" y="1638649"/>
            <a:ext cx="3312367" cy="1820480"/>
          </a:xfrm>
          <a:prstGeom prst="roundRect">
            <a:avLst/>
          </a:prstGeom>
          <a:noFill/>
          <a:ln w="34925"/>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CA"/>
          </a:p>
        </p:txBody>
      </p:sp>
      <p:sp>
        <p:nvSpPr>
          <p:cNvPr id="145" name="TextBox 144">
            <a:extLst>
              <a:ext uri="{FF2B5EF4-FFF2-40B4-BE49-F238E27FC236}">
                <a16:creationId xmlns:a16="http://schemas.microsoft.com/office/drawing/2014/main" id="{BDDD3E39-F518-48DA-B50D-95E07A373E3F}"/>
              </a:ext>
            </a:extLst>
          </p:cNvPr>
          <p:cNvSpPr txBox="1"/>
          <p:nvPr/>
        </p:nvSpPr>
        <p:spPr>
          <a:xfrm>
            <a:off x="2324100" y="2184400"/>
            <a:ext cx="546100" cy="707886"/>
          </a:xfrm>
          <a:prstGeom prst="rect">
            <a:avLst/>
          </a:prstGeom>
          <a:noFill/>
        </p:spPr>
        <p:txBody>
          <a:bodyPr wrap="square" rtlCol="0">
            <a:spAutoFit/>
          </a:bodyPr>
          <a:lstStyle/>
          <a:p>
            <a:r>
              <a:rPr lang="en-CA" sz="4000" b="1" dirty="0"/>
              <a:t>?</a:t>
            </a:r>
          </a:p>
        </p:txBody>
      </p:sp>
      <p:sp>
        <p:nvSpPr>
          <p:cNvPr id="146" name="TextBox 145">
            <a:extLst>
              <a:ext uri="{FF2B5EF4-FFF2-40B4-BE49-F238E27FC236}">
                <a16:creationId xmlns:a16="http://schemas.microsoft.com/office/drawing/2014/main" id="{32A74B6F-BF71-4745-B639-06C60C16DED1}"/>
              </a:ext>
            </a:extLst>
          </p:cNvPr>
          <p:cNvSpPr txBox="1"/>
          <p:nvPr/>
        </p:nvSpPr>
        <p:spPr>
          <a:xfrm>
            <a:off x="4381500" y="2209800"/>
            <a:ext cx="546100" cy="707886"/>
          </a:xfrm>
          <a:prstGeom prst="rect">
            <a:avLst/>
          </a:prstGeom>
          <a:noFill/>
        </p:spPr>
        <p:txBody>
          <a:bodyPr wrap="square" rtlCol="0">
            <a:spAutoFit/>
          </a:bodyPr>
          <a:lstStyle/>
          <a:p>
            <a:r>
              <a:rPr lang="en-CA" sz="4000" b="1" dirty="0"/>
              <a:t>?</a:t>
            </a:r>
          </a:p>
        </p:txBody>
      </p:sp>
      <p:sp>
        <p:nvSpPr>
          <p:cNvPr id="147" name="Rectangle: Rounded Corners 146">
            <a:extLst>
              <a:ext uri="{FF2B5EF4-FFF2-40B4-BE49-F238E27FC236}">
                <a16:creationId xmlns:a16="http://schemas.microsoft.com/office/drawing/2014/main" id="{07D54820-279C-4293-98B0-87D76D2B71D6}"/>
              </a:ext>
            </a:extLst>
          </p:cNvPr>
          <p:cNvSpPr/>
          <p:nvPr/>
        </p:nvSpPr>
        <p:spPr>
          <a:xfrm>
            <a:off x="5181600" y="1485900"/>
            <a:ext cx="3644900" cy="2044700"/>
          </a:xfrm>
          <a:prstGeom prst="roundRect">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Tree>
    <p:extLst>
      <p:ext uri="{BB962C8B-B14F-4D97-AF65-F5344CB8AC3E}">
        <p14:creationId xmlns:p14="http://schemas.microsoft.com/office/powerpoint/2010/main" val="23303620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116"/>
                                        </p:tgtEl>
                                      </p:cBhvr>
                                    </p:animEffect>
                                    <p:set>
                                      <p:cBhvr>
                                        <p:cTn id="7" dur="1" fill="hold">
                                          <p:stCondLst>
                                            <p:cond delay="499"/>
                                          </p:stCondLst>
                                        </p:cTn>
                                        <p:tgtEl>
                                          <p:spTgt spid="116"/>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122"/>
                                        </p:tgtEl>
                                      </p:cBhvr>
                                    </p:animEffect>
                                    <p:set>
                                      <p:cBhvr>
                                        <p:cTn id="10" dur="1" fill="hold">
                                          <p:stCondLst>
                                            <p:cond delay="499"/>
                                          </p:stCondLst>
                                        </p:cTn>
                                        <p:tgtEl>
                                          <p:spTgt spid="122"/>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123"/>
                                        </p:tgtEl>
                                      </p:cBhvr>
                                    </p:animEffect>
                                    <p:set>
                                      <p:cBhvr>
                                        <p:cTn id="13" dur="1" fill="hold">
                                          <p:stCondLst>
                                            <p:cond delay="499"/>
                                          </p:stCondLst>
                                        </p:cTn>
                                        <p:tgtEl>
                                          <p:spTgt spid="123"/>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133"/>
                                        </p:tgtEl>
                                      </p:cBhvr>
                                    </p:animEffect>
                                    <p:set>
                                      <p:cBhvr>
                                        <p:cTn id="16" dur="1" fill="hold">
                                          <p:stCondLst>
                                            <p:cond delay="499"/>
                                          </p:stCondLst>
                                        </p:cTn>
                                        <p:tgtEl>
                                          <p:spTgt spid="133"/>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134"/>
                                        </p:tgtEl>
                                      </p:cBhvr>
                                    </p:animEffect>
                                    <p:set>
                                      <p:cBhvr>
                                        <p:cTn id="19" dur="1" fill="hold">
                                          <p:stCondLst>
                                            <p:cond delay="499"/>
                                          </p:stCondLst>
                                        </p:cTn>
                                        <p:tgtEl>
                                          <p:spTgt spid="134"/>
                                        </p:tgtEl>
                                        <p:attrNameLst>
                                          <p:attrName>style.visibility</p:attrName>
                                        </p:attrNameLst>
                                      </p:cBhvr>
                                      <p:to>
                                        <p:strVal val="hidden"/>
                                      </p:to>
                                    </p:set>
                                  </p:childTnLst>
                                </p:cTn>
                              </p:par>
                              <p:par>
                                <p:cTn id="20" presetID="10" presetClass="exit" presetSubtype="0" fill="hold" grpId="0" nodeType="withEffect">
                                  <p:stCondLst>
                                    <p:cond delay="0"/>
                                  </p:stCondLst>
                                  <p:childTnLst>
                                    <p:animEffect transition="out" filter="fade">
                                      <p:cBhvr>
                                        <p:cTn id="21" dur="500"/>
                                        <p:tgtEl>
                                          <p:spTgt spid="144"/>
                                        </p:tgtEl>
                                      </p:cBhvr>
                                    </p:animEffect>
                                    <p:set>
                                      <p:cBhvr>
                                        <p:cTn id="22" dur="1" fill="hold">
                                          <p:stCondLst>
                                            <p:cond delay="499"/>
                                          </p:stCondLst>
                                        </p:cTn>
                                        <p:tgtEl>
                                          <p:spTgt spid="144"/>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10" presetClass="entr" presetSubtype="0" fill="hold" nodeType="withEffect">
                                  <p:stCondLst>
                                    <p:cond delay="0"/>
                                  </p:stCondLst>
                                  <p:childTnLst>
                                    <p:set>
                                      <p:cBhvr>
                                        <p:cTn id="29" dur="1" fill="hold">
                                          <p:stCondLst>
                                            <p:cond delay="0"/>
                                          </p:stCondLst>
                                        </p:cTn>
                                        <p:tgtEl>
                                          <p:spTgt spid="51"/>
                                        </p:tgtEl>
                                        <p:attrNameLst>
                                          <p:attrName>style.visibility</p:attrName>
                                        </p:attrNameLst>
                                      </p:cBhvr>
                                      <p:to>
                                        <p:strVal val="visible"/>
                                      </p:to>
                                    </p:set>
                                    <p:animEffect transition="in" filter="fade">
                                      <p:cBhvr>
                                        <p:cTn id="30" dur="500"/>
                                        <p:tgtEl>
                                          <p:spTgt spid="51"/>
                                        </p:tgtEl>
                                      </p:cBhvr>
                                    </p:animEffect>
                                  </p:childTnLst>
                                </p:cTn>
                              </p:par>
                              <p:par>
                                <p:cTn id="31" presetID="10" presetClass="entr" presetSubtype="0" fill="hold" nodeType="withEffect">
                                  <p:stCondLst>
                                    <p:cond delay="0"/>
                                  </p:stCondLst>
                                  <p:childTnLst>
                                    <p:set>
                                      <p:cBhvr>
                                        <p:cTn id="32" dur="1" fill="hold">
                                          <p:stCondLst>
                                            <p:cond delay="0"/>
                                          </p:stCondLst>
                                        </p:cTn>
                                        <p:tgtEl>
                                          <p:spTgt spid="32"/>
                                        </p:tgtEl>
                                        <p:attrNameLst>
                                          <p:attrName>style.visibility</p:attrName>
                                        </p:attrNameLst>
                                      </p:cBhvr>
                                      <p:to>
                                        <p:strVal val="visible"/>
                                      </p:to>
                                    </p:set>
                                    <p:animEffect transition="in" filter="fade">
                                      <p:cBhvr>
                                        <p:cTn id="33" dur="500"/>
                                        <p:tgtEl>
                                          <p:spTgt spid="3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42"/>
                                        </p:tgtEl>
                                        <p:attrNameLst>
                                          <p:attrName>style.visibility</p:attrName>
                                        </p:attrNameLst>
                                      </p:cBhvr>
                                      <p:to>
                                        <p:strVal val="visible"/>
                                      </p:to>
                                    </p:set>
                                    <p:animEffect transition="in" filter="fade">
                                      <p:cBhvr>
                                        <p:cTn id="36" dur="500"/>
                                        <p:tgtEl>
                                          <p:spTgt spid="42"/>
                                        </p:tgtEl>
                                      </p:cBhvr>
                                    </p:animEffect>
                                  </p:childTnLst>
                                </p:cTn>
                              </p:par>
                              <p:par>
                                <p:cTn id="37" presetID="10" presetClass="entr" presetSubtype="0" fill="hold" nodeType="withEffect">
                                  <p:stCondLst>
                                    <p:cond delay="0"/>
                                  </p:stCondLst>
                                  <p:childTnLst>
                                    <p:set>
                                      <p:cBhvr>
                                        <p:cTn id="38" dur="1" fill="hold">
                                          <p:stCondLst>
                                            <p:cond delay="0"/>
                                          </p:stCondLst>
                                        </p:cTn>
                                        <p:tgtEl>
                                          <p:spTgt spid="66"/>
                                        </p:tgtEl>
                                        <p:attrNameLst>
                                          <p:attrName>style.visibility</p:attrName>
                                        </p:attrNameLst>
                                      </p:cBhvr>
                                      <p:to>
                                        <p:strVal val="visible"/>
                                      </p:to>
                                    </p:set>
                                    <p:animEffect transition="in" filter="fade">
                                      <p:cBhvr>
                                        <p:cTn id="39" dur="500"/>
                                        <p:tgtEl>
                                          <p:spTgt spid="66"/>
                                        </p:tgtEl>
                                      </p:cBhvr>
                                    </p:animEffect>
                                  </p:childTnLst>
                                </p:cTn>
                              </p:par>
                              <p:par>
                                <p:cTn id="40" presetID="10" presetClass="entr" presetSubtype="0" fill="hold" nodeType="withEffect">
                                  <p:stCondLst>
                                    <p:cond delay="0"/>
                                  </p:stCondLst>
                                  <p:childTnLst>
                                    <p:set>
                                      <p:cBhvr>
                                        <p:cTn id="41" dur="1" fill="hold">
                                          <p:stCondLst>
                                            <p:cond delay="0"/>
                                          </p:stCondLst>
                                        </p:cTn>
                                        <p:tgtEl>
                                          <p:spTgt spid="65"/>
                                        </p:tgtEl>
                                        <p:attrNameLst>
                                          <p:attrName>style.visibility</p:attrName>
                                        </p:attrNameLst>
                                      </p:cBhvr>
                                      <p:to>
                                        <p:strVal val="visible"/>
                                      </p:to>
                                    </p:set>
                                    <p:animEffect transition="in" filter="fade">
                                      <p:cBhvr>
                                        <p:cTn id="42" dur="500"/>
                                        <p:tgtEl>
                                          <p:spTgt spid="6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82"/>
                                        </p:tgtEl>
                                        <p:attrNameLst>
                                          <p:attrName>style.visibility</p:attrName>
                                        </p:attrNameLst>
                                      </p:cBhvr>
                                      <p:to>
                                        <p:strVal val="visible"/>
                                      </p:to>
                                    </p:set>
                                    <p:animEffect transition="in" filter="fade">
                                      <p:cBhvr>
                                        <p:cTn id="47" dur="500"/>
                                        <p:tgtEl>
                                          <p:spTgt spid="82"/>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86"/>
                                        </p:tgtEl>
                                        <p:attrNameLst>
                                          <p:attrName>style.visibility</p:attrName>
                                        </p:attrNameLst>
                                      </p:cBhvr>
                                      <p:to>
                                        <p:strVal val="visible"/>
                                      </p:to>
                                    </p:set>
                                    <p:animEffect transition="in" filter="fade">
                                      <p:cBhvr>
                                        <p:cTn id="52" dur="500"/>
                                        <p:tgtEl>
                                          <p:spTgt spid="86"/>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31"/>
                                        </p:tgtEl>
                                        <p:attrNameLst>
                                          <p:attrName>style.visibility</p:attrName>
                                        </p:attrNameLst>
                                      </p:cBhvr>
                                      <p:to>
                                        <p:strVal val="visible"/>
                                      </p:to>
                                    </p:set>
                                    <p:animEffect transition="in" filter="fade">
                                      <p:cBhvr>
                                        <p:cTn id="55" dur="500"/>
                                        <p:tgtEl>
                                          <p:spTgt spid="31"/>
                                        </p:tgtEl>
                                      </p:cBhvr>
                                    </p:animEffect>
                                  </p:childTnLst>
                                </p:cTn>
                              </p:par>
                              <p:par>
                                <p:cTn id="56" presetID="10" presetClass="entr" presetSubtype="0" fill="hold"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par>
                                <p:cTn id="59" presetID="10" presetClass="entr" presetSubtype="0" fill="hold" nodeType="withEffect">
                                  <p:stCondLst>
                                    <p:cond delay="0"/>
                                  </p:stCondLst>
                                  <p:childTnLst>
                                    <p:set>
                                      <p:cBhvr>
                                        <p:cTn id="60" dur="1" fill="hold">
                                          <p:stCondLst>
                                            <p:cond delay="0"/>
                                          </p:stCondLst>
                                        </p:cTn>
                                        <p:tgtEl>
                                          <p:spTgt spid="69"/>
                                        </p:tgtEl>
                                        <p:attrNameLst>
                                          <p:attrName>style.visibility</p:attrName>
                                        </p:attrNameLst>
                                      </p:cBhvr>
                                      <p:to>
                                        <p:strVal val="visible"/>
                                      </p:to>
                                    </p:set>
                                    <p:animEffect transition="in" filter="fade">
                                      <p:cBhvr>
                                        <p:cTn id="61" dur="500"/>
                                        <p:tgtEl>
                                          <p:spTgt spid="69"/>
                                        </p:tgtEl>
                                      </p:cBhvr>
                                    </p:animEffect>
                                  </p:childTnLst>
                                </p:cTn>
                              </p:par>
                              <p:par>
                                <p:cTn id="62" presetID="10" presetClass="entr" presetSubtype="0" fill="hold" nodeType="withEffect">
                                  <p:stCondLst>
                                    <p:cond delay="0"/>
                                  </p:stCondLst>
                                  <p:childTnLst>
                                    <p:set>
                                      <p:cBhvr>
                                        <p:cTn id="63" dur="1" fill="hold">
                                          <p:stCondLst>
                                            <p:cond delay="0"/>
                                          </p:stCondLst>
                                        </p:cTn>
                                        <p:tgtEl>
                                          <p:spTgt spid="85"/>
                                        </p:tgtEl>
                                        <p:attrNameLst>
                                          <p:attrName>style.visibility</p:attrName>
                                        </p:attrNameLst>
                                      </p:cBhvr>
                                      <p:to>
                                        <p:strVal val="visible"/>
                                      </p:to>
                                    </p:set>
                                    <p:animEffect transition="in" filter="fade">
                                      <p:cBhvr>
                                        <p:cTn id="64" dur="500"/>
                                        <p:tgtEl>
                                          <p:spTgt spid="85"/>
                                        </p:tgtEl>
                                      </p:cBhvr>
                                    </p:animEffec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grpId="0" nodeType="clickEffect">
                                  <p:stCondLst>
                                    <p:cond delay="0"/>
                                  </p:stCondLst>
                                  <p:childTnLst>
                                    <p:set>
                                      <p:cBhvr>
                                        <p:cTn id="68" dur="1" fill="hold">
                                          <p:stCondLst>
                                            <p:cond delay="0"/>
                                          </p:stCondLst>
                                        </p:cTn>
                                        <p:tgtEl>
                                          <p:spTgt spid="145"/>
                                        </p:tgtEl>
                                        <p:attrNameLst>
                                          <p:attrName>style.visibility</p:attrName>
                                        </p:attrNameLst>
                                      </p:cBhvr>
                                      <p:to>
                                        <p:strVal val="visible"/>
                                      </p:to>
                                    </p:set>
                                    <p:animEffect transition="in" filter="fade">
                                      <p:cBhvr>
                                        <p:cTn id="69" dur="500"/>
                                        <p:tgtEl>
                                          <p:spTgt spid="145"/>
                                        </p:tgtEl>
                                      </p:cBhvr>
                                    </p:animEffect>
                                  </p:childTnLst>
                                </p:cTn>
                              </p:par>
                            </p:childTnLst>
                          </p:cTn>
                        </p:par>
                      </p:childTnLst>
                    </p:cTn>
                  </p:par>
                  <p:par>
                    <p:cTn id="70" fill="hold">
                      <p:stCondLst>
                        <p:cond delay="indefinite"/>
                      </p:stCondLst>
                      <p:childTnLst>
                        <p:par>
                          <p:cTn id="71" fill="hold">
                            <p:stCondLst>
                              <p:cond delay="0"/>
                            </p:stCondLst>
                            <p:childTnLst>
                              <p:par>
                                <p:cTn id="72" presetID="10" presetClass="entr" presetSubtype="0" fill="hold" grpId="0" nodeType="clickEffect">
                                  <p:stCondLst>
                                    <p:cond delay="0"/>
                                  </p:stCondLst>
                                  <p:childTnLst>
                                    <p:set>
                                      <p:cBhvr>
                                        <p:cTn id="73" dur="1" fill="hold">
                                          <p:stCondLst>
                                            <p:cond delay="0"/>
                                          </p:stCondLst>
                                        </p:cTn>
                                        <p:tgtEl>
                                          <p:spTgt spid="146"/>
                                        </p:tgtEl>
                                        <p:attrNameLst>
                                          <p:attrName>style.visibility</p:attrName>
                                        </p:attrNameLst>
                                      </p:cBhvr>
                                      <p:to>
                                        <p:strVal val="visible"/>
                                      </p:to>
                                    </p:set>
                                    <p:animEffect transition="in" filter="fade">
                                      <p:cBhvr>
                                        <p:cTn id="74" dur="500"/>
                                        <p:tgtEl>
                                          <p:spTgt spid="146"/>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grpId="0" nodeType="clickEffect">
                                  <p:stCondLst>
                                    <p:cond delay="0"/>
                                  </p:stCondLst>
                                  <p:childTnLst>
                                    <p:set>
                                      <p:cBhvr>
                                        <p:cTn id="78" dur="1" fill="hold">
                                          <p:stCondLst>
                                            <p:cond delay="0"/>
                                          </p:stCondLst>
                                        </p:cTn>
                                        <p:tgtEl>
                                          <p:spTgt spid="147"/>
                                        </p:tgtEl>
                                        <p:attrNameLst>
                                          <p:attrName>style.visibility</p:attrName>
                                        </p:attrNameLst>
                                      </p:cBhvr>
                                      <p:to>
                                        <p:strVal val="visible"/>
                                      </p:to>
                                    </p:set>
                                    <p:animEffect transition="in" filter="fade">
                                      <p:cBhvr>
                                        <p:cTn id="79" dur="500"/>
                                        <p:tgtEl>
                                          <p:spTgt spid="1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animBg="1"/>
      <p:bldP spid="42" grpId="0" animBg="1"/>
      <p:bldP spid="122" grpId="0" animBg="1"/>
      <p:bldP spid="133" grpId="0" animBg="1"/>
      <p:bldP spid="144" grpId="0" animBg="1"/>
      <p:bldP spid="145" grpId="0"/>
      <p:bldP spid="146" grpId="0"/>
      <p:bldP spid="14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1351</Words>
  <Application>Microsoft Office PowerPoint</Application>
  <PresentationFormat>Widescreen</PresentationFormat>
  <Paragraphs>426</Paragraphs>
  <Slides>23</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Colorectal Cancer and the Microbiota Meta-analysis</vt:lpstr>
      <vt:lpstr>Previous Studies that use existing data</vt:lpstr>
      <vt:lpstr>Strong study effect regardless of clustering method</vt:lpstr>
      <vt:lpstr>Some OTUs show a consistent signal across study</vt:lpstr>
      <vt:lpstr>Background on our study using previous data</vt:lpstr>
      <vt:lpstr>What is the main goal?</vt:lpstr>
      <vt:lpstr>The popular current disease model</vt:lpstr>
      <vt:lpstr>Narrowing in on a small set of bacteria</vt:lpstr>
      <vt:lpstr>A rift on the current disease model</vt:lpstr>
      <vt:lpstr>Support for rift: adenoma and advanced adenoma</vt:lpstr>
      <vt:lpstr>Support for rift: carcinoma</vt:lpstr>
      <vt:lpstr>Use the meta-analysis to provide stronger support for either the popular current model or the rift model</vt:lpstr>
      <vt:lpstr>Stool: Difference between CRC and non-CRC</vt:lpstr>
      <vt:lpstr>Stool: Difference between control, adenoma, and CRC</vt:lpstr>
      <vt:lpstr>Stool: Difference between control, adenoma, and CRC</vt:lpstr>
      <vt:lpstr>Tissue: Difference between CRC and non-CRC</vt:lpstr>
      <vt:lpstr>Tissue: Difference between control, adenoma, and CRC</vt:lpstr>
      <vt:lpstr>Tissue: Difference between control, adenoma, and CRC</vt:lpstr>
      <vt:lpstr>Bray-Curtis differences across groups: crc vs non-crc</vt:lpstr>
      <vt:lpstr>Stool: select genera and the relative risk of crc</vt:lpstr>
      <vt:lpstr>Tissue: select genera and the relative risk of crc</vt:lpstr>
      <vt:lpstr>A rift on the current disease model</vt:lpstr>
      <vt:lpstr>To do list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Colorectal Cancer and the Microbiota Meta-analysis</dc:title>
  <dc:creator>marc Sze</dc:creator>
  <cp:lastModifiedBy>marc Sze</cp:lastModifiedBy>
  <cp:revision>25</cp:revision>
  <dcterms:created xsi:type="dcterms:W3CDTF">2017-09-13T17:39:13Z</dcterms:created>
  <dcterms:modified xsi:type="dcterms:W3CDTF">2017-09-14T01:37:26Z</dcterms:modified>
</cp:coreProperties>
</file>

<file path=docProps/thumbnail.jpeg>
</file>